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60" r:id="rId3"/>
    <p:sldId id="258" r:id="rId4"/>
    <p:sldId id="281" r:id="rId5"/>
    <p:sldId id="263" r:id="rId6"/>
    <p:sldId id="272" r:id="rId7"/>
    <p:sldId id="259" r:id="rId8"/>
    <p:sldId id="284" r:id="rId9"/>
    <p:sldId id="264" r:id="rId10"/>
    <p:sldId id="282" r:id="rId11"/>
    <p:sldId id="283" r:id="rId12"/>
    <p:sldId id="261" r:id="rId13"/>
    <p:sldId id="262" r:id="rId14"/>
    <p:sldId id="279" r:id="rId15"/>
    <p:sldId id="266" r:id="rId16"/>
    <p:sldId id="280" r:id="rId17"/>
    <p:sldId id="274" r:id="rId18"/>
    <p:sldId id="277" r:id="rId19"/>
    <p:sldId id="276" r:id="rId20"/>
    <p:sldId id="267" r:id="rId21"/>
    <p:sldId id="273" r:id="rId22"/>
    <p:sldId id="265" r:id="rId23"/>
    <p:sldId id="271" r:id="rId24"/>
    <p:sldId id="268" r:id="rId25"/>
    <p:sldId id="275" r:id="rId26"/>
    <p:sldId id="269"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E72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2.xml.rels><?xml version="1.0" encoding="UTF-8" standalone="yes"?>
<Relationships xmlns="http://schemas.openxmlformats.org/package/2006/relationships"><Relationship Id="rId1" Type="http://schemas.openxmlformats.org/officeDocument/2006/relationships/image" Target="../media/image13.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0D6FB7-4D19-4128-B718-0450961BDF6C}" type="doc">
      <dgm:prSet loTypeId="urn:microsoft.com/office/officeart/2005/8/layout/gear1" loCatId="cycle" qsTypeId="urn:microsoft.com/office/officeart/2005/8/quickstyle/3d6" qsCatId="3D" csTypeId="urn:microsoft.com/office/officeart/2005/8/colors/accent1_2" csCatId="accent1" phldr="1"/>
      <dgm:spPr/>
    </dgm:pt>
    <dgm:pt modelId="{8EEC63B9-A633-4688-8CE5-95F895434B38}">
      <dgm:prSet phldrT="[Текст]" custT="1"/>
      <dgm:spPr>
        <a:solidFill>
          <a:schemeClr val="accent2">
            <a:lumMod val="40000"/>
            <a:lumOff val="60000"/>
          </a:schemeClr>
        </a:solidFill>
      </dgm:spPr>
      <dgm:t>
        <a:bodyPr/>
        <a:lstStyle/>
        <a:p>
          <a:r>
            <a:rPr lang="ru-RU" sz="1400" dirty="0" smtClean="0">
              <a:solidFill>
                <a:schemeClr val="tx1"/>
              </a:solidFill>
            </a:rPr>
            <a:t>Предотвращение коррупционных правонарушений, фактическое снижение риска негативных последствий для компании</a:t>
          </a:r>
          <a:endParaRPr lang="ru-RU" sz="1400" dirty="0">
            <a:solidFill>
              <a:schemeClr val="tx1"/>
            </a:solidFill>
          </a:endParaRPr>
        </a:p>
      </dgm:t>
    </dgm:pt>
    <dgm:pt modelId="{0DA84DE9-3A83-424C-9E3F-17F7359C14C9}" type="parTrans" cxnId="{9F1FCBD7-A90B-46CD-ADD7-EB1CE9B01C2D}">
      <dgm:prSet/>
      <dgm:spPr/>
      <dgm:t>
        <a:bodyPr/>
        <a:lstStyle/>
        <a:p>
          <a:endParaRPr lang="ru-RU"/>
        </a:p>
      </dgm:t>
    </dgm:pt>
    <dgm:pt modelId="{461D2737-5F4B-4811-A181-2CDB89F840AE}" type="sibTrans" cxnId="{9F1FCBD7-A90B-46CD-ADD7-EB1CE9B01C2D}">
      <dgm:prSet/>
      <dgm:spPr/>
      <dgm:t>
        <a:bodyPr/>
        <a:lstStyle/>
        <a:p>
          <a:endParaRPr lang="ru-RU"/>
        </a:p>
      </dgm:t>
    </dgm:pt>
    <dgm:pt modelId="{7DD77173-4E41-45FE-BB8F-5C935C1A52A1}">
      <dgm:prSet phldrT="[Текст]" custT="1"/>
      <dgm:spPr>
        <a:solidFill>
          <a:srgbClr val="FFFF00"/>
        </a:solidFill>
      </dgm:spPr>
      <dgm:t>
        <a:bodyPr/>
        <a:lstStyle/>
        <a:p>
          <a:r>
            <a:rPr lang="ru-RU" sz="1200" dirty="0" smtClean="0">
              <a:solidFill>
                <a:schemeClr val="tx1"/>
              </a:solidFill>
            </a:rPr>
            <a:t>Смягчение или отсутствие ответственности за коррупционные правонарушения совершенные сотрудниками компании</a:t>
          </a:r>
          <a:endParaRPr lang="ru-RU" sz="1200" dirty="0">
            <a:solidFill>
              <a:schemeClr val="tx1"/>
            </a:solidFill>
          </a:endParaRPr>
        </a:p>
      </dgm:t>
    </dgm:pt>
    <dgm:pt modelId="{4C30404C-8557-46BD-8E3F-2C107DB25456}" type="parTrans" cxnId="{0CE80DC3-8695-4245-9A3C-E44FFF923DCE}">
      <dgm:prSet/>
      <dgm:spPr/>
      <dgm:t>
        <a:bodyPr/>
        <a:lstStyle/>
        <a:p>
          <a:endParaRPr lang="ru-RU"/>
        </a:p>
      </dgm:t>
    </dgm:pt>
    <dgm:pt modelId="{C38786E6-F88F-41F4-9491-0E40B04A165E}" type="sibTrans" cxnId="{0CE80DC3-8695-4245-9A3C-E44FFF923DCE}">
      <dgm:prSet/>
      <dgm:spPr/>
      <dgm:t>
        <a:bodyPr/>
        <a:lstStyle/>
        <a:p>
          <a:endParaRPr lang="ru-RU"/>
        </a:p>
      </dgm:t>
    </dgm:pt>
    <dgm:pt modelId="{E281976A-0AA9-4B0A-AFDE-7989D84DC118}">
      <dgm:prSet phldrT="[Текст]" custT="1"/>
      <dgm:spPr>
        <a:solidFill>
          <a:schemeClr val="tx2">
            <a:lumMod val="20000"/>
            <a:lumOff val="80000"/>
          </a:schemeClr>
        </a:solidFill>
      </dgm:spPr>
      <dgm:t>
        <a:bodyPr/>
        <a:lstStyle/>
        <a:p>
          <a:r>
            <a:rPr lang="ru-RU" sz="1200" dirty="0" smtClean="0">
              <a:solidFill>
                <a:schemeClr val="tx1"/>
              </a:solidFill>
            </a:rPr>
            <a:t>Рыночные преимущества: рост репутации и </a:t>
          </a:r>
          <a:r>
            <a:rPr lang="ru-RU" sz="1200" dirty="0" err="1" smtClean="0">
              <a:solidFill>
                <a:schemeClr val="tx1"/>
              </a:solidFill>
            </a:rPr>
            <a:t>goodwill</a:t>
          </a:r>
          <a:r>
            <a:rPr lang="ru-RU" sz="1200" dirty="0" smtClean="0">
              <a:solidFill>
                <a:schemeClr val="tx1"/>
              </a:solidFill>
            </a:rPr>
            <a:t> компании, упрощение процедур антикоррупционной  проверки(банки, тендеры, крупные компании</a:t>
          </a:r>
          <a:r>
            <a:rPr lang="ru-RU" sz="1200" dirty="0" smtClean="0"/>
            <a:t>)</a:t>
          </a:r>
          <a:endParaRPr lang="ru-RU" sz="1200" dirty="0"/>
        </a:p>
      </dgm:t>
    </dgm:pt>
    <dgm:pt modelId="{69B82393-FE20-4319-A80D-E0109D3A36F2}" type="parTrans" cxnId="{D852B7BD-D592-4BF0-8456-54C62A5A4713}">
      <dgm:prSet/>
      <dgm:spPr/>
      <dgm:t>
        <a:bodyPr/>
        <a:lstStyle/>
        <a:p>
          <a:endParaRPr lang="ru-RU"/>
        </a:p>
      </dgm:t>
    </dgm:pt>
    <dgm:pt modelId="{37A2FAF2-F785-414A-B285-96583CD253F3}" type="sibTrans" cxnId="{D852B7BD-D592-4BF0-8456-54C62A5A4713}">
      <dgm:prSet/>
      <dgm:spPr/>
      <dgm:t>
        <a:bodyPr/>
        <a:lstStyle/>
        <a:p>
          <a:endParaRPr lang="ru-RU"/>
        </a:p>
      </dgm:t>
    </dgm:pt>
    <dgm:pt modelId="{E05C55A9-05EB-444E-92EE-31AD045DA1A2}" type="pres">
      <dgm:prSet presAssocID="{E60D6FB7-4D19-4128-B718-0450961BDF6C}" presName="composite" presStyleCnt="0">
        <dgm:presLayoutVars>
          <dgm:chMax val="3"/>
          <dgm:animLvl val="lvl"/>
          <dgm:resizeHandles val="exact"/>
        </dgm:presLayoutVars>
      </dgm:prSet>
      <dgm:spPr/>
    </dgm:pt>
    <dgm:pt modelId="{FF5E877F-66D0-4029-BF8D-DD30058E7AFB}" type="pres">
      <dgm:prSet presAssocID="{8EEC63B9-A633-4688-8CE5-95F895434B38}" presName="gear1" presStyleLbl="node1" presStyleIdx="0" presStyleCnt="3" custLinFactNeighborX="-52" custLinFactNeighborY="307">
        <dgm:presLayoutVars>
          <dgm:chMax val="1"/>
          <dgm:bulletEnabled val="1"/>
        </dgm:presLayoutVars>
      </dgm:prSet>
      <dgm:spPr/>
      <dgm:t>
        <a:bodyPr/>
        <a:lstStyle/>
        <a:p>
          <a:endParaRPr lang="ru-RU"/>
        </a:p>
      </dgm:t>
    </dgm:pt>
    <dgm:pt modelId="{C604499C-F99A-4B18-97EF-DBF845BA160C}" type="pres">
      <dgm:prSet presAssocID="{8EEC63B9-A633-4688-8CE5-95F895434B38}" presName="gear1srcNode" presStyleLbl="node1" presStyleIdx="0" presStyleCnt="3"/>
      <dgm:spPr/>
      <dgm:t>
        <a:bodyPr/>
        <a:lstStyle/>
        <a:p>
          <a:endParaRPr lang="ru-RU"/>
        </a:p>
      </dgm:t>
    </dgm:pt>
    <dgm:pt modelId="{E4CC6E62-114E-4FBC-8CB4-F420E83CFDEF}" type="pres">
      <dgm:prSet presAssocID="{8EEC63B9-A633-4688-8CE5-95F895434B38}" presName="gear1dstNode" presStyleLbl="node1" presStyleIdx="0" presStyleCnt="3"/>
      <dgm:spPr/>
      <dgm:t>
        <a:bodyPr/>
        <a:lstStyle/>
        <a:p>
          <a:endParaRPr lang="ru-RU"/>
        </a:p>
      </dgm:t>
    </dgm:pt>
    <dgm:pt modelId="{225E5B84-FC05-41D4-BD33-A3EF1837810F}" type="pres">
      <dgm:prSet presAssocID="{7DD77173-4E41-45FE-BB8F-5C935C1A52A1}" presName="gear2" presStyleLbl="node1" presStyleIdx="1" presStyleCnt="3">
        <dgm:presLayoutVars>
          <dgm:chMax val="1"/>
          <dgm:bulletEnabled val="1"/>
        </dgm:presLayoutVars>
      </dgm:prSet>
      <dgm:spPr/>
      <dgm:t>
        <a:bodyPr/>
        <a:lstStyle/>
        <a:p>
          <a:endParaRPr lang="ru-RU"/>
        </a:p>
      </dgm:t>
    </dgm:pt>
    <dgm:pt modelId="{C9756317-FD21-422D-9609-30605A4684C3}" type="pres">
      <dgm:prSet presAssocID="{7DD77173-4E41-45FE-BB8F-5C935C1A52A1}" presName="gear2srcNode" presStyleLbl="node1" presStyleIdx="1" presStyleCnt="3"/>
      <dgm:spPr/>
      <dgm:t>
        <a:bodyPr/>
        <a:lstStyle/>
        <a:p>
          <a:endParaRPr lang="ru-RU"/>
        </a:p>
      </dgm:t>
    </dgm:pt>
    <dgm:pt modelId="{8E68D082-3313-4A7C-99AC-BB222C5F9AF5}" type="pres">
      <dgm:prSet presAssocID="{7DD77173-4E41-45FE-BB8F-5C935C1A52A1}" presName="gear2dstNode" presStyleLbl="node1" presStyleIdx="1" presStyleCnt="3"/>
      <dgm:spPr/>
      <dgm:t>
        <a:bodyPr/>
        <a:lstStyle/>
        <a:p>
          <a:endParaRPr lang="ru-RU"/>
        </a:p>
      </dgm:t>
    </dgm:pt>
    <dgm:pt modelId="{FF362103-533C-4B8F-B3CF-B7493DFF88F0}" type="pres">
      <dgm:prSet presAssocID="{E281976A-0AA9-4B0A-AFDE-7989D84DC118}" presName="gear3" presStyleLbl="node1" presStyleIdx="2" presStyleCnt="3" custLinFactNeighborX="7011" custLinFactNeighborY="813"/>
      <dgm:spPr/>
      <dgm:t>
        <a:bodyPr/>
        <a:lstStyle/>
        <a:p>
          <a:endParaRPr lang="ru-RU"/>
        </a:p>
      </dgm:t>
    </dgm:pt>
    <dgm:pt modelId="{E3A5D810-C635-43AC-8865-6BAE974A6A44}" type="pres">
      <dgm:prSet presAssocID="{E281976A-0AA9-4B0A-AFDE-7989D84DC118}" presName="gear3tx" presStyleLbl="node1" presStyleIdx="2" presStyleCnt="3">
        <dgm:presLayoutVars>
          <dgm:chMax val="1"/>
          <dgm:bulletEnabled val="1"/>
        </dgm:presLayoutVars>
      </dgm:prSet>
      <dgm:spPr/>
      <dgm:t>
        <a:bodyPr/>
        <a:lstStyle/>
        <a:p>
          <a:endParaRPr lang="ru-RU"/>
        </a:p>
      </dgm:t>
    </dgm:pt>
    <dgm:pt modelId="{4DC82E1B-8E7D-4DBA-AE27-D8D7ABBBCA31}" type="pres">
      <dgm:prSet presAssocID="{E281976A-0AA9-4B0A-AFDE-7989D84DC118}" presName="gear3srcNode" presStyleLbl="node1" presStyleIdx="2" presStyleCnt="3"/>
      <dgm:spPr/>
      <dgm:t>
        <a:bodyPr/>
        <a:lstStyle/>
        <a:p>
          <a:endParaRPr lang="ru-RU"/>
        </a:p>
      </dgm:t>
    </dgm:pt>
    <dgm:pt modelId="{36A0EB83-1B54-4A98-A24A-0A6FA782FBD8}" type="pres">
      <dgm:prSet presAssocID="{E281976A-0AA9-4B0A-AFDE-7989D84DC118}" presName="gear3dstNode" presStyleLbl="node1" presStyleIdx="2" presStyleCnt="3"/>
      <dgm:spPr/>
      <dgm:t>
        <a:bodyPr/>
        <a:lstStyle/>
        <a:p>
          <a:endParaRPr lang="ru-RU"/>
        </a:p>
      </dgm:t>
    </dgm:pt>
    <dgm:pt modelId="{2530A89D-148E-4F1F-B2C9-8C5222F11CFA}" type="pres">
      <dgm:prSet presAssocID="{461D2737-5F4B-4811-A181-2CDB89F840AE}" presName="connector1" presStyleLbl="sibTrans2D1" presStyleIdx="0" presStyleCnt="3" custLinFactNeighborX="-6060" custLinFactNeighborY="826"/>
      <dgm:spPr/>
      <dgm:t>
        <a:bodyPr/>
        <a:lstStyle/>
        <a:p>
          <a:endParaRPr lang="ru-RU"/>
        </a:p>
      </dgm:t>
    </dgm:pt>
    <dgm:pt modelId="{FF376647-33CF-4905-B1A4-5C0A51869904}" type="pres">
      <dgm:prSet presAssocID="{C38786E6-F88F-41F4-9491-0E40B04A165E}" presName="connector2" presStyleLbl="sibTrans2D1" presStyleIdx="1" presStyleCnt="3"/>
      <dgm:spPr/>
      <dgm:t>
        <a:bodyPr/>
        <a:lstStyle/>
        <a:p>
          <a:endParaRPr lang="ru-RU"/>
        </a:p>
      </dgm:t>
    </dgm:pt>
    <dgm:pt modelId="{8981E84E-0D09-4B67-990B-38703253AF4F}" type="pres">
      <dgm:prSet presAssocID="{37A2FAF2-F785-414A-B285-96583CD253F3}" presName="connector3" presStyleLbl="sibTrans2D1" presStyleIdx="2" presStyleCnt="3"/>
      <dgm:spPr/>
      <dgm:t>
        <a:bodyPr/>
        <a:lstStyle/>
        <a:p>
          <a:endParaRPr lang="ru-RU"/>
        </a:p>
      </dgm:t>
    </dgm:pt>
  </dgm:ptLst>
  <dgm:cxnLst>
    <dgm:cxn modelId="{595231DA-0032-44A1-9A8D-3F76EAA8D0C3}" type="presOf" srcId="{8EEC63B9-A633-4688-8CE5-95F895434B38}" destId="{C604499C-F99A-4B18-97EF-DBF845BA160C}" srcOrd="1" destOrd="0" presId="urn:microsoft.com/office/officeart/2005/8/layout/gear1"/>
    <dgm:cxn modelId="{392C0606-C1CA-472F-AEE9-38833FE573E8}" type="presOf" srcId="{461D2737-5F4B-4811-A181-2CDB89F840AE}" destId="{2530A89D-148E-4F1F-B2C9-8C5222F11CFA}" srcOrd="0" destOrd="0" presId="urn:microsoft.com/office/officeart/2005/8/layout/gear1"/>
    <dgm:cxn modelId="{BC79016A-5E90-4611-8132-F6C57205751E}" type="presOf" srcId="{7DD77173-4E41-45FE-BB8F-5C935C1A52A1}" destId="{C9756317-FD21-422D-9609-30605A4684C3}" srcOrd="1" destOrd="0" presId="urn:microsoft.com/office/officeart/2005/8/layout/gear1"/>
    <dgm:cxn modelId="{9F1FCBD7-A90B-46CD-ADD7-EB1CE9B01C2D}" srcId="{E60D6FB7-4D19-4128-B718-0450961BDF6C}" destId="{8EEC63B9-A633-4688-8CE5-95F895434B38}" srcOrd="0" destOrd="0" parTransId="{0DA84DE9-3A83-424C-9E3F-17F7359C14C9}" sibTransId="{461D2737-5F4B-4811-A181-2CDB89F840AE}"/>
    <dgm:cxn modelId="{2DBCBC13-656B-4F69-B6D0-1C947AE3AB20}" type="presOf" srcId="{8EEC63B9-A633-4688-8CE5-95F895434B38}" destId="{E4CC6E62-114E-4FBC-8CB4-F420E83CFDEF}" srcOrd="2" destOrd="0" presId="urn:microsoft.com/office/officeart/2005/8/layout/gear1"/>
    <dgm:cxn modelId="{C042468E-A491-40A8-8C65-6449C0C5E053}" type="presOf" srcId="{E281976A-0AA9-4B0A-AFDE-7989D84DC118}" destId="{E3A5D810-C635-43AC-8865-6BAE974A6A44}" srcOrd="1" destOrd="0" presId="urn:microsoft.com/office/officeart/2005/8/layout/gear1"/>
    <dgm:cxn modelId="{0CE80DC3-8695-4245-9A3C-E44FFF923DCE}" srcId="{E60D6FB7-4D19-4128-B718-0450961BDF6C}" destId="{7DD77173-4E41-45FE-BB8F-5C935C1A52A1}" srcOrd="1" destOrd="0" parTransId="{4C30404C-8557-46BD-8E3F-2C107DB25456}" sibTransId="{C38786E6-F88F-41F4-9491-0E40B04A165E}"/>
    <dgm:cxn modelId="{A8D30F96-6BED-43EF-8EAB-6CDE25097F35}" type="presOf" srcId="{E281976A-0AA9-4B0A-AFDE-7989D84DC118}" destId="{FF362103-533C-4B8F-B3CF-B7493DFF88F0}" srcOrd="0" destOrd="0" presId="urn:microsoft.com/office/officeart/2005/8/layout/gear1"/>
    <dgm:cxn modelId="{D852B7BD-D592-4BF0-8456-54C62A5A4713}" srcId="{E60D6FB7-4D19-4128-B718-0450961BDF6C}" destId="{E281976A-0AA9-4B0A-AFDE-7989D84DC118}" srcOrd="2" destOrd="0" parTransId="{69B82393-FE20-4319-A80D-E0109D3A36F2}" sibTransId="{37A2FAF2-F785-414A-B285-96583CD253F3}"/>
    <dgm:cxn modelId="{B9BB1415-43B4-4DDF-94C8-06F3A57D0979}" type="presOf" srcId="{C38786E6-F88F-41F4-9491-0E40B04A165E}" destId="{FF376647-33CF-4905-B1A4-5C0A51869904}" srcOrd="0" destOrd="0" presId="urn:microsoft.com/office/officeart/2005/8/layout/gear1"/>
    <dgm:cxn modelId="{F0F18453-A3B8-44FA-9CB7-9614A3B41662}" type="presOf" srcId="{7DD77173-4E41-45FE-BB8F-5C935C1A52A1}" destId="{8E68D082-3313-4A7C-99AC-BB222C5F9AF5}" srcOrd="2" destOrd="0" presId="urn:microsoft.com/office/officeart/2005/8/layout/gear1"/>
    <dgm:cxn modelId="{68CB5229-C7B7-40D6-B6ED-50E6D4CFBEF3}" type="presOf" srcId="{E60D6FB7-4D19-4128-B718-0450961BDF6C}" destId="{E05C55A9-05EB-444E-92EE-31AD045DA1A2}" srcOrd="0" destOrd="0" presId="urn:microsoft.com/office/officeart/2005/8/layout/gear1"/>
    <dgm:cxn modelId="{37D6735E-518E-4632-B40A-AFB428537284}" type="presOf" srcId="{E281976A-0AA9-4B0A-AFDE-7989D84DC118}" destId="{36A0EB83-1B54-4A98-A24A-0A6FA782FBD8}" srcOrd="3" destOrd="0" presId="urn:microsoft.com/office/officeart/2005/8/layout/gear1"/>
    <dgm:cxn modelId="{F429FA40-CF27-4B57-B89B-E8F1E0F37351}" type="presOf" srcId="{E281976A-0AA9-4B0A-AFDE-7989D84DC118}" destId="{4DC82E1B-8E7D-4DBA-AE27-D8D7ABBBCA31}" srcOrd="2" destOrd="0" presId="urn:microsoft.com/office/officeart/2005/8/layout/gear1"/>
    <dgm:cxn modelId="{A84D8FE4-3F14-458C-95E0-753927B29A3C}" type="presOf" srcId="{37A2FAF2-F785-414A-B285-96583CD253F3}" destId="{8981E84E-0D09-4B67-990B-38703253AF4F}" srcOrd="0" destOrd="0" presId="urn:microsoft.com/office/officeart/2005/8/layout/gear1"/>
    <dgm:cxn modelId="{C999231B-F227-4FD7-A11C-771656A95FF4}" type="presOf" srcId="{8EEC63B9-A633-4688-8CE5-95F895434B38}" destId="{FF5E877F-66D0-4029-BF8D-DD30058E7AFB}" srcOrd="0" destOrd="0" presId="urn:microsoft.com/office/officeart/2005/8/layout/gear1"/>
    <dgm:cxn modelId="{B818BEFC-C261-4C1C-8011-500645340EEF}" type="presOf" srcId="{7DD77173-4E41-45FE-BB8F-5C935C1A52A1}" destId="{225E5B84-FC05-41D4-BD33-A3EF1837810F}" srcOrd="0" destOrd="0" presId="urn:microsoft.com/office/officeart/2005/8/layout/gear1"/>
    <dgm:cxn modelId="{C0FD4146-3B5F-4089-BA0B-700F974D166A}" type="presParOf" srcId="{E05C55A9-05EB-444E-92EE-31AD045DA1A2}" destId="{FF5E877F-66D0-4029-BF8D-DD30058E7AFB}" srcOrd="0" destOrd="0" presId="urn:microsoft.com/office/officeart/2005/8/layout/gear1"/>
    <dgm:cxn modelId="{B0D3E2CE-2F58-43DC-9F49-D84DCFE0DABA}" type="presParOf" srcId="{E05C55A9-05EB-444E-92EE-31AD045DA1A2}" destId="{C604499C-F99A-4B18-97EF-DBF845BA160C}" srcOrd="1" destOrd="0" presId="urn:microsoft.com/office/officeart/2005/8/layout/gear1"/>
    <dgm:cxn modelId="{B5AD9FA3-F9FC-45D6-845F-DDD2F7BE928C}" type="presParOf" srcId="{E05C55A9-05EB-444E-92EE-31AD045DA1A2}" destId="{E4CC6E62-114E-4FBC-8CB4-F420E83CFDEF}" srcOrd="2" destOrd="0" presId="urn:microsoft.com/office/officeart/2005/8/layout/gear1"/>
    <dgm:cxn modelId="{33A22CAB-9F3E-4432-BBA2-77C2DFDED354}" type="presParOf" srcId="{E05C55A9-05EB-444E-92EE-31AD045DA1A2}" destId="{225E5B84-FC05-41D4-BD33-A3EF1837810F}" srcOrd="3" destOrd="0" presId="urn:microsoft.com/office/officeart/2005/8/layout/gear1"/>
    <dgm:cxn modelId="{DBE8295E-5F47-4BC5-B849-CC88F7B407D7}" type="presParOf" srcId="{E05C55A9-05EB-444E-92EE-31AD045DA1A2}" destId="{C9756317-FD21-422D-9609-30605A4684C3}" srcOrd="4" destOrd="0" presId="urn:microsoft.com/office/officeart/2005/8/layout/gear1"/>
    <dgm:cxn modelId="{2158D0EC-FDE0-49CB-B6F0-E48D53927ADF}" type="presParOf" srcId="{E05C55A9-05EB-444E-92EE-31AD045DA1A2}" destId="{8E68D082-3313-4A7C-99AC-BB222C5F9AF5}" srcOrd="5" destOrd="0" presId="urn:microsoft.com/office/officeart/2005/8/layout/gear1"/>
    <dgm:cxn modelId="{DACBF642-A547-4993-AF9D-FCEA4C9388F5}" type="presParOf" srcId="{E05C55A9-05EB-444E-92EE-31AD045DA1A2}" destId="{FF362103-533C-4B8F-B3CF-B7493DFF88F0}" srcOrd="6" destOrd="0" presId="urn:microsoft.com/office/officeart/2005/8/layout/gear1"/>
    <dgm:cxn modelId="{4940B189-4B44-4750-943F-661455CD48AC}" type="presParOf" srcId="{E05C55A9-05EB-444E-92EE-31AD045DA1A2}" destId="{E3A5D810-C635-43AC-8865-6BAE974A6A44}" srcOrd="7" destOrd="0" presId="urn:microsoft.com/office/officeart/2005/8/layout/gear1"/>
    <dgm:cxn modelId="{61F3831D-7768-45BF-9552-1096BCD1C0AC}" type="presParOf" srcId="{E05C55A9-05EB-444E-92EE-31AD045DA1A2}" destId="{4DC82E1B-8E7D-4DBA-AE27-D8D7ABBBCA31}" srcOrd="8" destOrd="0" presId="urn:microsoft.com/office/officeart/2005/8/layout/gear1"/>
    <dgm:cxn modelId="{0FDFF1D2-9D85-4E5C-B00D-76A45C374877}" type="presParOf" srcId="{E05C55A9-05EB-444E-92EE-31AD045DA1A2}" destId="{36A0EB83-1B54-4A98-A24A-0A6FA782FBD8}" srcOrd="9" destOrd="0" presId="urn:microsoft.com/office/officeart/2005/8/layout/gear1"/>
    <dgm:cxn modelId="{E478453F-8C0F-4811-B14E-582AAF166AA0}" type="presParOf" srcId="{E05C55A9-05EB-444E-92EE-31AD045DA1A2}" destId="{2530A89D-148E-4F1F-B2C9-8C5222F11CFA}" srcOrd="10" destOrd="0" presId="urn:microsoft.com/office/officeart/2005/8/layout/gear1"/>
    <dgm:cxn modelId="{9812D5C8-57F3-41B7-8CEE-915E4AC67C2F}" type="presParOf" srcId="{E05C55A9-05EB-444E-92EE-31AD045DA1A2}" destId="{FF376647-33CF-4905-B1A4-5C0A51869904}" srcOrd="11" destOrd="0" presId="urn:microsoft.com/office/officeart/2005/8/layout/gear1"/>
    <dgm:cxn modelId="{1A7FFF9B-7190-4AD8-942A-3FAF4BD00EC9}" type="presParOf" srcId="{E05C55A9-05EB-444E-92EE-31AD045DA1A2}" destId="{8981E84E-0D09-4B67-990B-38703253AF4F}" srcOrd="12" destOrd="0" presId="urn:microsoft.com/office/officeart/2005/8/layout/gear1"/>
  </dgm:cxnLst>
  <dgm:bg>
    <a:noFill/>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4F98FA-8120-42E9-AE37-06D809C9F9FE}" type="doc">
      <dgm:prSet loTypeId="urn:microsoft.com/office/officeart/2008/layout/VerticalCurvedList" loCatId="list" qsTypeId="urn:microsoft.com/office/officeart/2005/8/quickstyle/3d1" qsCatId="3D" csTypeId="urn:microsoft.com/office/officeart/2005/8/colors/accent1_2" csCatId="accent1" phldr="1"/>
      <dgm:spPr/>
      <dgm:t>
        <a:bodyPr/>
        <a:lstStyle/>
        <a:p>
          <a:endParaRPr lang="ru-RU"/>
        </a:p>
      </dgm:t>
    </dgm:pt>
    <dgm:pt modelId="{C6CE9E8D-8E07-4B21-BD30-04FCF5C6B13B}">
      <dgm:prSet phldrT="[Текст]" custT="1"/>
      <dgm:spPr>
        <a:solidFill>
          <a:schemeClr val="tx1">
            <a:alpha val="45000"/>
          </a:schemeClr>
        </a:solidFill>
      </dgm:spPr>
      <dgm:t>
        <a:bodyPr/>
        <a:lstStyle/>
        <a:p>
          <a:pPr algn="ctr"/>
          <a:r>
            <a:rPr lang="ru-RU" sz="1400" b="1" dirty="0" smtClean="0">
              <a:solidFill>
                <a:schemeClr val="bg1"/>
              </a:solidFill>
            </a:rPr>
            <a:t>Формальное </a:t>
          </a:r>
          <a:r>
            <a:rPr lang="ru-RU" sz="1400" b="1" smtClean="0">
              <a:solidFill>
                <a:schemeClr val="bg1"/>
              </a:solidFill>
            </a:rPr>
            <a:t>выполнений требований </a:t>
          </a:r>
          <a:r>
            <a:rPr lang="ru-RU" sz="1400" b="1" dirty="0" smtClean="0">
              <a:solidFill>
                <a:schemeClr val="bg1"/>
              </a:solidFill>
            </a:rPr>
            <a:t>антикоррупционного законодательства, отсутствие контроля за их реализацией</a:t>
          </a:r>
          <a:endParaRPr lang="ru-RU" sz="1400" b="1" dirty="0">
            <a:solidFill>
              <a:schemeClr val="bg1"/>
            </a:solidFill>
          </a:endParaRPr>
        </a:p>
      </dgm:t>
    </dgm:pt>
    <dgm:pt modelId="{9470FEC5-78CA-4BDA-A2C6-015B68B4AE9E}" type="parTrans" cxnId="{898E153A-FD31-42D0-9220-65A3525A513C}">
      <dgm:prSet/>
      <dgm:spPr/>
      <dgm:t>
        <a:bodyPr/>
        <a:lstStyle/>
        <a:p>
          <a:endParaRPr lang="ru-RU"/>
        </a:p>
      </dgm:t>
    </dgm:pt>
    <dgm:pt modelId="{8A3AC47A-FB7F-433B-8FC4-DAED1B865EEB}" type="sibTrans" cxnId="{898E153A-FD31-42D0-9220-65A3525A513C}">
      <dgm:prSet/>
      <dgm:spPr/>
      <dgm:t>
        <a:bodyPr/>
        <a:lstStyle/>
        <a:p>
          <a:endParaRPr lang="ru-RU"/>
        </a:p>
      </dgm:t>
    </dgm:pt>
    <dgm:pt modelId="{22C7059D-1BE7-4E5C-A25A-AA25DA83CA8D}">
      <dgm:prSet phldrT="[Текст]" custT="1"/>
      <dgm:spPr>
        <a:solidFill>
          <a:srgbClr val="00B0F0">
            <a:alpha val="56000"/>
          </a:srgbClr>
        </a:solidFill>
      </dgm:spPr>
      <dgm:t>
        <a:bodyPr/>
        <a:lstStyle/>
        <a:p>
          <a:r>
            <a:rPr lang="ru-RU" sz="1400" b="1" dirty="0" smtClean="0">
              <a:solidFill>
                <a:schemeClr val="bg1"/>
              </a:solidFill>
            </a:rPr>
            <a:t>Отсутствие должного взаимодействия с правоохранительными органами</a:t>
          </a:r>
          <a:endParaRPr lang="ru-RU" sz="1400" b="1" dirty="0">
            <a:solidFill>
              <a:schemeClr val="bg1"/>
            </a:solidFill>
          </a:endParaRPr>
        </a:p>
      </dgm:t>
    </dgm:pt>
    <dgm:pt modelId="{87951737-7896-43CA-8281-9B952304A213}" type="parTrans" cxnId="{8E1726D6-2C55-4164-A699-AEADA22A3C07}">
      <dgm:prSet/>
      <dgm:spPr/>
      <dgm:t>
        <a:bodyPr/>
        <a:lstStyle/>
        <a:p>
          <a:endParaRPr lang="ru-RU"/>
        </a:p>
      </dgm:t>
    </dgm:pt>
    <dgm:pt modelId="{30C10858-C791-42EE-B94A-481CA4FB274D}" type="sibTrans" cxnId="{8E1726D6-2C55-4164-A699-AEADA22A3C07}">
      <dgm:prSet/>
      <dgm:spPr>
        <a:blipFill rotWithShape="0">
          <a:blip xmlns:r="http://schemas.openxmlformats.org/officeDocument/2006/relationships" r:embed="rId1"/>
          <a:stretch>
            <a:fillRect/>
          </a:stretch>
        </a:blipFill>
      </dgm:spPr>
      <dgm:t>
        <a:bodyPr/>
        <a:lstStyle/>
        <a:p>
          <a:endParaRPr lang="ru-RU"/>
        </a:p>
      </dgm:t>
    </dgm:pt>
    <dgm:pt modelId="{06159A8D-C89E-4E6A-B22D-CE7158E64539}">
      <dgm:prSet phldrT="[Текст]" custT="1"/>
      <dgm:spPr>
        <a:solidFill>
          <a:srgbClr val="92D050">
            <a:alpha val="47000"/>
          </a:srgbClr>
        </a:solidFill>
      </dgm:spPr>
      <dgm:t>
        <a:bodyPr/>
        <a:lstStyle/>
        <a:p>
          <a:pPr algn="ctr"/>
          <a:r>
            <a:rPr lang="ru-RU" sz="1400" b="1" dirty="0" smtClean="0">
              <a:solidFill>
                <a:schemeClr val="bg1"/>
              </a:solidFill>
            </a:rPr>
            <a:t>Нарушения, связанные с непринятием мер по предотвращению и урегулированию конфликта интересов</a:t>
          </a:r>
          <a:endParaRPr lang="ru-RU" sz="1400" b="1" dirty="0">
            <a:solidFill>
              <a:schemeClr val="bg1"/>
            </a:solidFill>
          </a:endParaRPr>
        </a:p>
      </dgm:t>
    </dgm:pt>
    <dgm:pt modelId="{308E5CC4-29E9-428D-9315-32B907F52271}" type="parTrans" cxnId="{75BCE46E-3B10-4C68-A5EB-ACB34B6DECC4}">
      <dgm:prSet/>
      <dgm:spPr/>
      <dgm:t>
        <a:bodyPr/>
        <a:lstStyle/>
        <a:p>
          <a:endParaRPr lang="ru-RU"/>
        </a:p>
      </dgm:t>
    </dgm:pt>
    <dgm:pt modelId="{C8B79D67-8C51-4125-8E7C-880DEF7308A2}" type="sibTrans" cxnId="{75BCE46E-3B10-4C68-A5EB-ACB34B6DECC4}">
      <dgm:prSet/>
      <dgm:spPr/>
      <dgm:t>
        <a:bodyPr/>
        <a:lstStyle/>
        <a:p>
          <a:endParaRPr lang="ru-RU"/>
        </a:p>
      </dgm:t>
    </dgm:pt>
    <dgm:pt modelId="{3E7E3156-6F36-4C4A-B274-660552EF2FDB}">
      <dgm:prSet phldrT="[Текст]" custT="1"/>
      <dgm:spPr>
        <a:solidFill>
          <a:srgbClr val="00B0F0">
            <a:alpha val="41000"/>
          </a:srgbClr>
        </a:solidFill>
      </dgm:spPr>
      <dgm:t>
        <a:bodyPr/>
        <a:lstStyle/>
        <a:p>
          <a:pPr algn="l"/>
          <a:endParaRPr lang="ru-RU" sz="1400" dirty="0" smtClean="0"/>
        </a:p>
        <a:p>
          <a:pPr algn="ctr"/>
          <a:r>
            <a:rPr lang="ru-RU" sz="1400" b="1" dirty="0" smtClean="0">
              <a:solidFill>
                <a:schemeClr val="bg1"/>
              </a:solidFill>
            </a:rPr>
            <a:t>Несоблюдение требований закона при трудоустройстве в организацию бывших государственных  (муниципальных) служащих</a:t>
          </a:r>
        </a:p>
        <a:p>
          <a:pPr algn="ctr"/>
          <a:endParaRPr lang="ru-RU" sz="1400" dirty="0"/>
        </a:p>
      </dgm:t>
    </dgm:pt>
    <dgm:pt modelId="{55BBC611-A16F-4D60-99F9-A1DA23FB3291}" type="parTrans" cxnId="{30DB0295-4D5E-4493-87F3-BD8865089FF1}">
      <dgm:prSet/>
      <dgm:spPr/>
      <dgm:t>
        <a:bodyPr/>
        <a:lstStyle/>
        <a:p>
          <a:endParaRPr lang="ru-RU"/>
        </a:p>
      </dgm:t>
    </dgm:pt>
    <dgm:pt modelId="{274BE0A1-B95E-48CE-AEF0-A7432E90D7F6}" type="sibTrans" cxnId="{30DB0295-4D5E-4493-87F3-BD8865089FF1}">
      <dgm:prSet/>
      <dgm:spPr/>
      <dgm:t>
        <a:bodyPr/>
        <a:lstStyle/>
        <a:p>
          <a:endParaRPr lang="ru-RU"/>
        </a:p>
      </dgm:t>
    </dgm:pt>
    <dgm:pt modelId="{6294AEF8-B796-437D-B54D-7FEE5223FE71}" type="pres">
      <dgm:prSet presAssocID="{2F4F98FA-8120-42E9-AE37-06D809C9F9FE}" presName="Name0" presStyleCnt="0">
        <dgm:presLayoutVars>
          <dgm:chMax val="7"/>
          <dgm:chPref val="7"/>
          <dgm:dir/>
        </dgm:presLayoutVars>
      </dgm:prSet>
      <dgm:spPr/>
      <dgm:t>
        <a:bodyPr/>
        <a:lstStyle/>
        <a:p>
          <a:endParaRPr lang="ru-RU"/>
        </a:p>
      </dgm:t>
    </dgm:pt>
    <dgm:pt modelId="{BD499D77-E783-4EBF-B4F4-EB40C91A0855}" type="pres">
      <dgm:prSet presAssocID="{2F4F98FA-8120-42E9-AE37-06D809C9F9FE}" presName="Name1" presStyleCnt="0"/>
      <dgm:spPr/>
      <dgm:t>
        <a:bodyPr/>
        <a:lstStyle/>
        <a:p>
          <a:endParaRPr lang="ru-RU"/>
        </a:p>
      </dgm:t>
    </dgm:pt>
    <dgm:pt modelId="{6F93F160-36B8-40B0-A0E2-E08784D4D706}" type="pres">
      <dgm:prSet presAssocID="{2F4F98FA-8120-42E9-AE37-06D809C9F9FE}" presName="cycle" presStyleCnt="0"/>
      <dgm:spPr/>
      <dgm:t>
        <a:bodyPr/>
        <a:lstStyle/>
        <a:p>
          <a:endParaRPr lang="ru-RU"/>
        </a:p>
      </dgm:t>
    </dgm:pt>
    <dgm:pt modelId="{B87C2199-8708-4A46-8FB0-2EDAC1988639}" type="pres">
      <dgm:prSet presAssocID="{2F4F98FA-8120-42E9-AE37-06D809C9F9FE}" presName="srcNode" presStyleLbl="node1" presStyleIdx="0" presStyleCnt="4"/>
      <dgm:spPr/>
      <dgm:t>
        <a:bodyPr/>
        <a:lstStyle/>
        <a:p>
          <a:endParaRPr lang="ru-RU"/>
        </a:p>
      </dgm:t>
    </dgm:pt>
    <dgm:pt modelId="{334ECC7C-B20C-44DA-94B3-6DA06D79A073}" type="pres">
      <dgm:prSet presAssocID="{2F4F98FA-8120-42E9-AE37-06D809C9F9FE}" presName="conn" presStyleLbl="parChTrans1D2" presStyleIdx="0" presStyleCnt="1"/>
      <dgm:spPr/>
      <dgm:t>
        <a:bodyPr/>
        <a:lstStyle/>
        <a:p>
          <a:endParaRPr lang="ru-RU"/>
        </a:p>
      </dgm:t>
    </dgm:pt>
    <dgm:pt modelId="{229A38AA-8C97-4900-B29B-57B978D0A160}" type="pres">
      <dgm:prSet presAssocID="{2F4F98FA-8120-42E9-AE37-06D809C9F9FE}" presName="extraNode" presStyleLbl="node1" presStyleIdx="0" presStyleCnt="4"/>
      <dgm:spPr/>
      <dgm:t>
        <a:bodyPr/>
        <a:lstStyle/>
        <a:p>
          <a:endParaRPr lang="ru-RU"/>
        </a:p>
      </dgm:t>
    </dgm:pt>
    <dgm:pt modelId="{C3899B69-8847-4561-9C20-AC55226BB950}" type="pres">
      <dgm:prSet presAssocID="{2F4F98FA-8120-42E9-AE37-06D809C9F9FE}" presName="dstNode" presStyleLbl="node1" presStyleIdx="0" presStyleCnt="4"/>
      <dgm:spPr/>
      <dgm:t>
        <a:bodyPr/>
        <a:lstStyle/>
        <a:p>
          <a:endParaRPr lang="ru-RU"/>
        </a:p>
      </dgm:t>
    </dgm:pt>
    <dgm:pt modelId="{6CF02219-709D-4477-A42C-6636E56AAF25}" type="pres">
      <dgm:prSet presAssocID="{22C7059D-1BE7-4E5C-A25A-AA25DA83CA8D}" presName="text_1" presStyleLbl="node1" presStyleIdx="0" presStyleCnt="4">
        <dgm:presLayoutVars>
          <dgm:bulletEnabled val="1"/>
        </dgm:presLayoutVars>
      </dgm:prSet>
      <dgm:spPr/>
      <dgm:t>
        <a:bodyPr/>
        <a:lstStyle/>
        <a:p>
          <a:endParaRPr lang="ru-RU"/>
        </a:p>
      </dgm:t>
    </dgm:pt>
    <dgm:pt modelId="{CA5735CA-009F-4F09-BA9E-304EA5A36DAB}" type="pres">
      <dgm:prSet presAssocID="{22C7059D-1BE7-4E5C-A25A-AA25DA83CA8D}" presName="accent_1" presStyleCnt="0"/>
      <dgm:spPr/>
      <dgm:t>
        <a:bodyPr/>
        <a:lstStyle/>
        <a:p>
          <a:endParaRPr lang="ru-RU"/>
        </a:p>
      </dgm:t>
    </dgm:pt>
    <dgm:pt modelId="{E05FE156-202D-4188-99AC-2F19A34146BD}" type="pres">
      <dgm:prSet presAssocID="{22C7059D-1BE7-4E5C-A25A-AA25DA83CA8D}" presName="accentRepeatNode" presStyleLbl="solidFgAcc1" presStyleIdx="0" presStyleCnt="4"/>
      <dgm:spPr/>
      <dgm:t>
        <a:bodyPr/>
        <a:lstStyle/>
        <a:p>
          <a:endParaRPr lang="ru-RU"/>
        </a:p>
      </dgm:t>
    </dgm:pt>
    <dgm:pt modelId="{246B5573-2EEE-48DD-8431-D45757FADD17}" type="pres">
      <dgm:prSet presAssocID="{C6CE9E8D-8E07-4B21-BD30-04FCF5C6B13B}" presName="text_2" presStyleLbl="node1" presStyleIdx="1" presStyleCnt="4">
        <dgm:presLayoutVars>
          <dgm:bulletEnabled val="1"/>
        </dgm:presLayoutVars>
      </dgm:prSet>
      <dgm:spPr/>
      <dgm:t>
        <a:bodyPr/>
        <a:lstStyle/>
        <a:p>
          <a:endParaRPr lang="ru-RU"/>
        </a:p>
      </dgm:t>
    </dgm:pt>
    <dgm:pt modelId="{A5DFADE7-D62D-4AE6-A840-7BF913E3C0C3}" type="pres">
      <dgm:prSet presAssocID="{C6CE9E8D-8E07-4B21-BD30-04FCF5C6B13B}" presName="accent_2" presStyleCnt="0"/>
      <dgm:spPr/>
      <dgm:t>
        <a:bodyPr/>
        <a:lstStyle/>
        <a:p>
          <a:endParaRPr lang="ru-RU"/>
        </a:p>
      </dgm:t>
    </dgm:pt>
    <dgm:pt modelId="{970572D5-BB63-454D-97CE-B47D1FBFEEB9}" type="pres">
      <dgm:prSet presAssocID="{C6CE9E8D-8E07-4B21-BD30-04FCF5C6B13B}" presName="accentRepeatNode" presStyleLbl="solidFgAcc1" presStyleIdx="1" presStyleCnt="4"/>
      <dgm:spPr/>
      <dgm:t>
        <a:bodyPr/>
        <a:lstStyle/>
        <a:p>
          <a:endParaRPr lang="ru-RU"/>
        </a:p>
      </dgm:t>
    </dgm:pt>
    <dgm:pt modelId="{5D6C0399-839C-40E1-8E7C-07F50979EBAF}" type="pres">
      <dgm:prSet presAssocID="{06159A8D-C89E-4E6A-B22D-CE7158E64539}" presName="text_3" presStyleLbl="node1" presStyleIdx="2" presStyleCnt="4">
        <dgm:presLayoutVars>
          <dgm:bulletEnabled val="1"/>
        </dgm:presLayoutVars>
      </dgm:prSet>
      <dgm:spPr/>
      <dgm:t>
        <a:bodyPr/>
        <a:lstStyle/>
        <a:p>
          <a:endParaRPr lang="ru-RU"/>
        </a:p>
      </dgm:t>
    </dgm:pt>
    <dgm:pt modelId="{297730E4-200F-431E-8BDC-CF55D88FCB74}" type="pres">
      <dgm:prSet presAssocID="{06159A8D-C89E-4E6A-B22D-CE7158E64539}" presName="accent_3" presStyleCnt="0"/>
      <dgm:spPr/>
      <dgm:t>
        <a:bodyPr/>
        <a:lstStyle/>
        <a:p>
          <a:endParaRPr lang="ru-RU"/>
        </a:p>
      </dgm:t>
    </dgm:pt>
    <dgm:pt modelId="{4AE9F58C-7875-42DB-934F-9F55B7BD054B}" type="pres">
      <dgm:prSet presAssocID="{06159A8D-C89E-4E6A-B22D-CE7158E64539}" presName="accentRepeatNode" presStyleLbl="solidFgAcc1" presStyleIdx="2" presStyleCnt="4"/>
      <dgm:spPr/>
      <dgm:t>
        <a:bodyPr/>
        <a:lstStyle/>
        <a:p>
          <a:endParaRPr lang="ru-RU"/>
        </a:p>
      </dgm:t>
    </dgm:pt>
    <dgm:pt modelId="{58C7328F-264D-4E49-9DEC-9955A33DE304}" type="pres">
      <dgm:prSet presAssocID="{3E7E3156-6F36-4C4A-B274-660552EF2FDB}" presName="text_4" presStyleLbl="node1" presStyleIdx="3" presStyleCnt="4">
        <dgm:presLayoutVars>
          <dgm:bulletEnabled val="1"/>
        </dgm:presLayoutVars>
      </dgm:prSet>
      <dgm:spPr/>
      <dgm:t>
        <a:bodyPr/>
        <a:lstStyle/>
        <a:p>
          <a:endParaRPr lang="ru-RU"/>
        </a:p>
      </dgm:t>
    </dgm:pt>
    <dgm:pt modelId="{FC5EEC38-5958-4F07-AD0A-B9EBD40EDD73}" type="pres">
      <dgm:prSet presAssocID="{3E7E3156-6F36-4C4A-B274-660552EF2FDB}" presName="accent_4" presStyleCnt="0"/>
      <dgm:spPr/>
      <dgm:t>
        <a:bodyPr/>
        <a:lstStyle/>
        <a:p>
          <a:endParaRPr lang="ru-RU"/>
        </a:p>
      </dgm:t>
    </dgm:pt>
    <dgm:pt modelId="{AC2E1246-36FE-41F6-9DA5-33BB8C735275}" type="pres">
      <dgm:prSet presAssocID="{3E7E3156-6F36-4C4A-B274-660552EF2FDB}" presName="accentRepeatNode" presStyleLbl="solidFgAcc1" presStyleIdx="3" presStyleCnt="4"/>
      <dgm:spPr/>
      <dgm:t>
        <a:bodyPr/>
        <a:lstStyle/>
        <a:p>
          <a:endParaRPr lang="ru-RU"/>
        </a:p>
      </dgm:t>
    </dgm:pt>
  </dgm:ptLst>
  <dgm:cxnLst>
    <dgm:cxn modelId="{E6B9F977-42EC-42AC-BDBA-0F0A288B437A}" type="presOf" srcId="{22C7059D-1BE7-4E5C-A25A-AA25DA83CA8D}" destId="{6CF02219-709D-4477-A42C-6636E56AAF25}" srcOrd="0" destOrd="0" presId="urn:microsoft.com/office/officeart/2008/layout/VerticalCurvedList"/>
    <dgm:cxn modelId="{CEFC0924-378E-4EB6-A64B-CA97282AD7FD}" type="presOf" srcId="{2F4F98FA-8120-42E9-AE37-06D809C9F9FE}" destId="{6294AEF8-B796-437D-B54D-7FEE5223FE71}" srcOrd="0" destOrd="0" presId="urn:microsoft.com/office/officeart/2008/layout/VerticalCurvedList"/>
    <dgm:cxn modelId="{59B7738E-EEE1-477F-91B0-80CD8057C53D}" type="presOf" srcId="{30C10858-C791-42EE-B94A-481CA4FB274D}" destId="{334ECC7C-B20C-44DA-94B3-6DA06D79A073}" srcOrd="0" destOrd="0" presId="urn:microsoft.com/office/officeart/2008/layout/VerticalCurvedList"/>
    <dgm:cxn modelId="{9BF24764-0F05-4578-A350-4E3F5459836D}" type="presOf" srcId="{C6CE9E8D-8E07-4B21-BD30-04FCF5C6B13B}" destId="{246B5573-2EEE-48DD-8431-D45757FADD17}" srcOrd="0" destOrd="0" presId="urn:microsoft.com/office/officeart/2008/layout/VerticalCurvedList"/>
    <dgm:cxn modelId="{75BCE46E-3B10-4C68-A5EB-ACB34B6DECC4}" srcId="{2F4F98FA-8120-42E9-AE37-06D809C9F9FE}" destId="{06159A8D-C89E-4E6A-B22D-CE7158E64539}" srcOrd="2" destOrd="0" parTransId="{308E5CC4-29E9-428D-9315-32B907F52271}" sibTransId="{C8B79D67-8C51-4125-8E7C-880DEF7308A2}"/>
    <dgm:cxn modelId="{898E153A-FD31-42D0-9220-65A3525A513C}" srcId="{2F4F98FA-8120-42E9-AE37-06D809C9F9FE}" destId="{C6CE9E8D-8E07-4B21-BD30-04FCF5C6B13B}" srcOrd="1" destOrd="0" parTransId="{9470FEC5-78CA-4BDA-A2C6-015B68B4AE9E}" sibTransId="{8A3AC47A-FB7F-433B-8FC4-DAED1B865EEB}"/>
    <dgm:cxn modelId="{90970D14-9A17-4774-A739-B1670ADE5CA9}" type="presOf" srcId="{06159A8D-C89E-4E6A-B22D-CE7158E64539}" destId="{5D6C0399-839C-40E1-8E7C-07F50979EBAF}" srcOrd="0" destOrd="0" presId="urn:microsoft.com/office/officeart/2008/layout/VerticalCurvedList"/>
    <dgm:cxn modelId="{30DB0295-4D5E-4493-87F3-BD8865089FF1}" srcId="{2F4F98FA-8120-42E9-AE37-06D809C9F9FE}" destId="{3E7E3156-6F36-4C4A-B274-660552EF2FDB}" srcOrd="3" destOrd="0" parTransId="{55BBC611-A16F-4D60-99F9-A1DA23FB3291}" sibTransId="{274BE0A1-B95E-48CE-AEF0-A7432E90D7F6}"/>
    <dgm:cxn modelId="{A8400E2B-0ACC-4D8B-8717-932DF391BD2D}" type="presOf" srcId="{3E7E3156-6F36-4C4A-B274-660552EF2FDB}" destId="{58C7328F-264D-4E49-9DEC-9955A33DE304}" srcOrd="0" destOrd="0" presId="urn:microsoft.com/office/officeart/2008/layout/VerticalCurvedList"/>
    <dgm:cxn modelId="{8E1726D6-2C55-4164-A699-AEADA22A3C07}" srcId="{2F4F98FA-8120-42E9-AE37-06D809C9F9FE}" destId="{22C7059D-1BE7-4E5C-A25A-AA25DA83CA8D}" srcOrd="0" destOrd="0" parTransId="{87951737-7896-43CA-8281-9B952304A213}" sibTransId="{30C10858-C791-42EE-B94A-481CA4FB274D}"/>
    <dgm:cxn modelId="{A07FCAA7-D002-42CD-8D9D-F114D9CC7203}" type="presParOf" srcId="{6294AEF8-B796-437D-B54D-7FEE5223FE71}" destId="{BD499D77-E783-4EBF-B4F4-EB40C91A0855}" srcOrd="0" destOrd="0" presId="urn:microsoft.com/office/officeart/2008/layout/VerticalCurvedList"/>
    <dgm:cxn modelId="{5830A85A-045E-4450-959C-93C9A661CA1E}" type="presParOf" srcId="{BD499D77-E783-4EBF-B4F4-EB40C91A0855}" destId="{6F93F160-36B8-40B0-A0E2-E08784D4D706}" srcOrd="0" destOrd="0" presId="urn:microsoft.com/office/officeart/2008/layout/VerticalCurvedList"/>
    <dgm:cxn modelId="{0ED23BB0-7579-4078-84FD-5CB2314622F2}" type="presParOf" srcId="{6F93F160-36B8-40B0-A0E2-E08784D4D706}" destId="{B87C2199-8708-4A46-8FB0-2EDAC1988639}" srcOrd="0" destOrd="0" presId="urn:microsoft.com/office/officeart/2008/layout/VerticalCurvedList"/>
    <dgm:cxn modelId="{2A015083-2E8C-46E0-A350-47D4F12BFCC4}" type="presParOf" srcId="{6F93F160-36B8-40B0-A0E2-E08784D4D706}" destId="{334ECC7C-B20C-44DA-94B3-6DA06D79A073}" srcOrd="1" destOrd="0" presId="urn:microsoft.com/office/officeart/2008/layout/VerticalCurvedList"/>
    <dgm:cxn modelId="{0524F872-A403-4406-86FD-16C28418B097}" type="presParOf" srcId="{6F93F160-36B8-40B0-A0E2-E08784D4D706}" destId="{229A38AA-8C97-4900-B29B-57B978D0A160}" srcOrd="2" destOrd="0" presId="urn:microsoft.com/office/officeart/2008/layout/VerticalCurvedList"/>
    <dgm:cxn modelId="{0A2996C9-9AD3-4568-A7F0-DD9AEAA8A524}" type="presParOf" srcId="{6F93F160-36B8-40B0-A0E2-E08784D4D706}" destId="{C3899B69-8847-4561-9C20-AC55226BB950}" srcOrd="3" destOrd="0" presId="urn:microsoft.com/office/officeart/2008/layout/VerticalCurvedList"/>
    <dgm:cxn modelId="{1BFB23D2-EC7F-4F74-960D-DBE966C559ED}" type="presParOf" srcId="{BD499D77-E783-4EBF-B4F4-EB40C91A0855}" destId="{6CF02219-709D-4477-A42C-6636E56AAF25}" srcOrd="1" destOrd="0" presId="urn:microsoft.com/office/officeart/2008/layout/VerticalCurvedList"/>
    <dgm:cxn modelId="{9FFA50C7-D2CB-4342-A2D4-8226ADA315CE}" type="presParOf" srcId="{BD499D77-E783-4EBF-B4F4-EB40C91A0855}" destId="{CA5735CA-009F-4F09-BA9E-304EA5A36DAB}" srcOrd="2" destOrd="0" presId="urn:microsoft.com/office/officeart/2008/layout/VerticalCurvedList"/>
    <dgm:cxn modelId="{03841E6D-0F08-427B-B982-010F51378B79}" type="presParOf" srcId="{CA5735CA-009F-4F09-BA9E-304EA5A36DAB}" destId="{E05FE156-202D-4188-99AC-2F19A34146BD}" srcOrd="0" destOrd="0" presId="urn:microsoft.com/office/officeart/2008/layout/VerticalCurvedList"/>
    <dgm:cxn modelId="{7E160860-F7D8-4090-AB10-D57EB7EA4BC9}" type="presParOf" srcId="{BD499D77-E783-4EBF-B4F4-EB40C91A0855}" destId="{246B5573-2EEE-48DD-8431-D45757FADD17}" srcOrd="3" destOrd="0" presId="urn:microsoft.com/office/officeart/2008/layout/VerticalCurvedList"/>
    <dgm:cxn modelId="{182856F0-3DB3-4D17-8E28-AF2F2785EB00}" type="presParOf" srcId="{BD499D77-E783-4EBF-B4F4-EB40C91A0855}" destId="{A5DFADE7-D62D-4AE6-A840-7BF913E3C0C3}" srcOrd="4" destOrd="0" presId="urn:microsoft.com/office/officeart/2008/layout/VerticalCurvedList"/>
    <dgm:cxn modelId="{3BC97358-EFC8-44B6-AA85-75D75C36FF99}" type="presParOf" srcId="{A5DFADE7-D62D-4AE6-A840-7BF913E3C0C3}" destId="{970572D5-BB63-454D-97CE-B47D1FBFEEB9}" srcOrd="0" destOrd="0" presId="urn:microsoft.com/office/officeart/2008/layout/VerticalCurvedList"/>
    <dgm:cxn modelId="{E85F2279-ADDD-4652-9355-12487EDD80C9}" type="presParOf" srcId="{BD499D77-E783-4EBF-B4F4-EB40C91A0855}" destId="{5D6C0399-839C-40E1-8E7C-07F50979EBAF}" srcOrd="5" destOrd="0" presId="urn:microsoft.com/office/officeart/2008/layout/VerticalCurvedList"/>
    <dgm:cxn modelId="{63843343-7CF8-4F74-9C5C-7C2259D4B861}" type="presParOf" srcId="{BD499D77-E783-4EBF-B4F4-EB40C91A0855}" destId="{297730E4-200F-431E-8BDC-CF55D88FCB74}" srcOrd="6" destOrd="0" presId="urn:microsoft.com/office/officeart/2008/layout/VerticalCurvedList"/>
    <dgm:cxn modelId="{8DE3C5C4-F04F-4F7F-966D-7D79F1D338E3}" type="presParOf" srcId="{297730E4-200F-431E-8BDC-CF55D88FCB74}" destId="{4AE9F58C-7875-42DB-934F-9F55B7BD054B}" srcOrd="0" destOrd="0" presId="urn:microsoft.com/office/officeart/2008/layout/VerticalCurvedList"/>
    <dgm:cxn modelId="{E2A10827-87E9-4E28-8DA7-736B3EE719F3}" type="presParOf" srcId="{BD499D77-E783-4EBF-B4F4-EB40C91A0855}" destId="{58C7328F-264D-4E49-9DEC-9955A33DE304}" srcOrd="7" destOrd="0" presId="urn:microsoft.com/office/officeart/2008/layout/VerticalCurvedList"/>
    <dgm:cxn modelId="{5B347C96-060E-4D42-A080-B959756FCE3E}" type="presParOf" srcId="{BD499D77-E783-4EBF-B4F4-EB40C91A0855}" destId="{FC5EEC38-5958-4F07-AD0A-B9EBD40EDD73}" srcOrd="8" destOrd="0" presId="urn:microsoft.com/office/officeart/2008/layout/VerticalCurvedList"/>
    <dgm:cxn modelId="{01057237-B91E-494A-BD2A-5EF8BD96E7D9}" type="presParOf" srcId="{FC5EEC38-5958-4F07-AD0A-B9EBD40EDD73}" destId="{AC2E1246-36FE-41F6-9DA5-33BB8C735275}" srcOrd="0" destOrd="0" presId="urn:microsoft.com/office/officeart/2008/layout/VerticalCurved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A15251-B541-492F-8355-7CB6680E7E93}" type="doc">
      <dgm:prSet loTypeId="urn:microsoft.com/office/officeart/2005/8/layout/hProcess9" loCatId="process" qsTypeId="urn:microsoft.com/office/officeart/2005/8/quickstyle/simple1" qsCatId="simple" csTypeId="urn:microsoft.com/office/officeart/2005/8/colors/accent1_2" csCatId="accent1" phldr="1"/>
      <dgm:spPr/>
    </dgm:pt>
    <dgm:pt modelId="{F4ABF024-12C4-47E3-B288-C96F177CD9D3}">
      <dgm:prSet phldrT="[Текст]"/>
      <dgm:spPr>
        <a:solidFill>
          <a:schemeClr val="tx2">
            <a:lumMod val="40000"/>
            <a:lumOff val="60000"/>
            <a:alpha val="76000"/>
          </a:schemeClr>
        </a:solidFill>
      </dgm:spPr>
      <dgm:t>
        <a:bodyPr/>
        <a:lstStyle/>
        <a:p>
          <a:r>
            <a:rPr lang="ru-RU" dirty="0" smtClean="0">
              <a:solidFill>
                <a:schemeClr val="tx1"/>
              </a:solidFill>
            </a:rPr>
            <a:t>20</a:t>
          </a:r>
          <a:r>
            <a:rPr lang="en-US" dirty="0" smtClean="0">
              <a:solidFill>
                <a:schemeClr val="tx1"/>
              </a:solidFill>
            </a:rPr>
            <a:t>20</a:t>
          </a:r>
          <a:r>
            <a:rPr lang="ru-RU" dirty="0" smtClean="0">
              <a:solidFill>
                <a:schemeClr val="tx1"/>
              </a:solidFill>
            </a:rPr>
            <a:t> г. 30,5 тыс. преступлений коррупционной направленности</a:t>
          </a:r>
          <a:endParaRPr lang="ru-RU" dirty="0">
            <a:solidFill>
              <a:schemeClr val="tx1"/>
            </a:solidFill>
          </a:endParaRPr>
        </a:p>
      </dgm:t>
    </dgm:pt>
    <dgm:pt modelId="{5F4D0520-A9BD-4B46-9CD7-5FE912B78290}" type="parTrans" cxnId="{B089EFAF-F4C9-4006-9232-8E86B3876727}">
      <dgm:prSet/>
      <dgm:spPr/>
      <dgm:t>
        <a:bodyPr/>
        <a:lstStyle/>
        <a:p>
          <a:endParaRPr lang="ru-RU"/>
        </a:p>
      </dgm:t>
    </dgm:pt>
    <dgm:pt modelId="{E214A5F9-E62F-4FB7-B05B-FE09E164667B}" type="sibTrans" cxnId="{B089EFAF-F4C9-4006-9232-8E86B3876727}">
      <dgm:prSet/>
      <dgm:spPr/>
      <dgm:t>
        <a:bodyPr/>
        <a:lstStyle/>
        <a:p>
          <a:endParaRPr lang="ru-RU"/>
        </a:p>
      </dgm:t>
    </dgm:pt>
    <dgm:pt modelId="{61490551-014A-40D6-8718-5DD18802D198}">
      <dgm:prSet phldrT="[Текст]"/>
      <dgm:spPr>
        <a:solidFill>
          <a:srgbClr val="FF0000">
            <a:alpha val="67000"/>
          </a:srgbClr>
        </a:solidFill>
      </dgm:spPr>
      <dgm:t>
        <a:bodyPr/>
        <a:lstStyle/>
        <a:p>
          <a:r>
            <a:rPr lang="ru-RU" dirty="0" smtClean="0">
              <a:solidFill>
                <a:schemeClr val="tx1"/>
              </a:solidFill>
            </a:rPr>
            <a:t>Более трети всех выявленных преступлений –мелкое взяточничество и коммерческий подкуп</a:t>
          </a:r>
          <a:endParaRPr lang="ru-RU" dirty="0">
            <a:solidFill>
              <a:schemeClr val="tx1"/>
            </a:solidFill>
          </a:endParaRPr>
        </a:p>
      </dgm:t>
    </dgm:pt>
    <dgm:pt modelId="{F50532C6-11F9-4BCD-84B8-CE58D6E7C3EA}" type="parTrans" cxnId="{3B18B355-E351-4E86-9457-46C0112B3536}">
      <dgm:prSet/>
      <dgm:spPr/>
      <dgm:t>
        <a:bodyPr/>
        <a:lstStyle/>
        <a:p>
          <a:endParaRPr lang="ru-RU"/>
        </a:p>
      </dgm:t>
    </dgm:pt>
    <dgm:pt modelId="{8514F892-7667-4122-B010-1D22DCC5FB6A}" type="sibTrans" cxnId="{3B18B355-E351-4E86-9457-46C0112B3536}">
      <dgm:prSet/>
      <dgm:spPr/>
      <dgm:t>
        <a:bodyPr/>
        <a:lstStyle/>
        <a:p>
          <a:endParaRPr lang="ru-RU"/>
        </a:p>
      </dgm:t>
    </dgm:pt>
    <dgm:pt modelId="{F0A01A6F-F4D4-485A-B8C7-3E3AFB48E644}">
      <dgm:prSet/>
      <dgm:spPr>
        <a:solidFill>
          <a:srgbClr val="FFFFFF">
            <a:alpha val="63000"/>
          </a:srgbClr>
        </a:solidFill>
      </dgm:spPr>
      <dgm:t>
        <a:bodyPr/>
        <a:lstStyle/>
        <a:p>
          <a:r>
            <a:rPr lang="ru-RU" dirty="0" smtClean="0">
              <a:solidFill>
                <a:schemeClr val="tx1"/>
              </a:solidFill>
            </a:rPr>
            <a:t>20</a:t>
          </a:r>
          <a:r>
            <a:rPr lang="en-US" dirty="0" smtClean="0">
              <a:solidFill>
                <a:schemeClr val="tx1"/>
              </a:solidFill>
            </a:rPr>
            <a:t>21</a:t>
          </a:r>
          <a:r>
            <a:rPr lang="ru-RU" dirty="0" smtClean="0">
              <a:solidFill>
                <a:schemeClr val="tx1"/>
              </a:solidFill>
            </a:rPr>
            <a:t> г. 30,9 тыс. преступлений коррупционной направленности </a:t>
          </a:r>
        </a:p>
        <a:p>
          <a:r>
            <a:rPr lang="ru-RU" dirty="0" smtClean="0">
              <a:solidFill>
                <a:schemeClr val="tx1"/>
              </a:solidFill>
            </a:rPr>
            <a:t>(+1,6 %)</a:t>
          </a:r>
          <a:endParaRPr lang="ru-RU" dirty="0">
            <a:solidFill>
              <a:schemeClr val="tx1"/>
            </a:solidFill>
          </a:endParaRPr>
        </a:p>
      </dgm:t>
    </dgm:pt>
    <dgm:pt modelId="{DFCECEEF-0FD9-4F88-ADC3-EB60C1A7E914}" type="parTrans" cxnId="{6A1CC53E-DBB3-46A7-A449-151ECC2F8115}">
      <dgm:prSet/>
      <dgm:spPr/>
      <dgm:t>
        <a:bodyPr/>
        <a:lstStyle/>
        <a:p>
          <a:endParaRPr lang="ru-RU"/>
        </a:p>
      </dgm:t>
    </dgm:pt>
    <dgm:pt modelId="{2FEA7052-C068-4B9E-8BFF-F4D6297E8108}" type="sibTrans" cxnId="{6A1CC53E-DBB3-46A7-A449-151ECC2F8115}">
      <dgm:prSet/>
      <dgm:spPr/>
      <dgm:t>
        <a:bodyPr/>
        <a:lstStyle/>
        <a:p>
          <a:endParaRPr lang="ru-RU"/>
        </a:p>
      </dgm:t>
    </dgm:pt>
    <dgm:pt modelId="{0FFC54CB-F6CC-4BC1-9B22-31D914682CD7}" type="pres">
      <dgm:prSet presAssocID="{D2A15251-B541-492F-8355-7CB6680E7E93}" presName="CompostProcess" presStyleCnt="0">
        <dgm:presLayoutVars>
          <dgm:dir/>
          <dgm:resizeHandles val="exact"/>
        </dgm:presLayoutVars>
      </dgm:prSet>
      <dgm:spPr/>
    </dgm:pt>
    <dgm:pt modelId="{631678B9-A783-441B-BF7F-74EEF18207FF}" type="pres">
      <dgm:prSet presAssocID="{D2A15251-B541-492F-8355-7CB6680E7E93}" presName="arrow" presStyleLbl="bgShp" presStyleIdx="0" presStyleCnt="1"/>
      <dgm:spPr>
        <a:gradFill rotWithShape="0">
          <a:gsLst>
            <a:gs pos="0">
              <a:srgbClr val="5F9127">
                <a:alpha val="0"/>
                <a:lumMod val="0"/>
              </a:srgbClr>
            </a:gs>
            <a:gs pos="100000">
              <a:srgbClr val="F5EBCD"/>
            </a:gs>
            <a:gs pos="60000">
              <a:srgbClr val="33CAFF"/>
            </a:gs>
            <a:gs pos="100000">
              <a:srgbClr val="FFFFFF"/>
            </a:gs>
          </a:gsLst>
          <a:lin ang="5400000" scaled="0"/>
        </a:gradFill>
      </dgm:spPr>
      <dgm:t>
        <a:bodyPr/>
        <a:lstStyle/>
        <a:p>
          <a:endParaRPr lang="ru-RU"/>
        </a:p>
      </dgm:t>
    </dgm:pt>
    <dgm:pt modelId="{B8246806-8C0F-4698-99E9-6642E6B49F2F}" type="pres">
      <dgm:prSet presAssocID="{D2A15251-B541-492F-8355-7CB6680E7E93}" presName="linearProcess" presStyleCnt="0"/>
      <dgm:spPr/>
    </dgm:pt>
    <dgm:pt modelId="{BDB947A6-B001-44E4-9F7C-A488993D19A1}" type="pres">
      <dgm:prSet presAssocID="{F4ABF024-12C4-47E3-B288-C96F177CD9D3}" presName="textNode" presStyleLbl="node1" presStyleIdx="0" presStyleCnt="3" custLinFactNeighborX="31455" custLinFactNeighborY="-2182">
        <dgm:presLayoutVars>
          <dgm:bulletEnabled val="1"/>
        </dgm:presLayoutVars>
      </dgm:prSet>
      <dgm:spPr/>
      <dgm:t>
        <a:bodyPr/>
        <a:lstStyle/>
        <a:p>
          <a:endParaRPr lang="ru-RU"/>
        </a:p>
      </dgm:t>
    </dgm:pt>
    <dgm:pt modelId="{51713DB9-B5F0-4673-88F9-3C9DDC01FFB1}" type="pres">
      <dgm:prSet presAssocID="{E214A5F9-E62F-4FB7-B05B-FE09E164667B}" presName="sibTrans" presStyleCnt="0"/>
      <dgm:spPr/>
    </dgm:pt>
    <dgm:pt modelId="{CC3D773A-B9FD-4E7F-A68A-9D06ABDFD562}" type="pres">
      <dgm:prSet presAssocID="{F0A01A6F-F4D4-485A-B8C7-3E3AFB48E644}" presName="textNode" presStyleLbl="node1" presStyleIdx="1" presStyleCnt="3">
        <dgm:presLayoutVars>
          <dgm:bulletEnabled val="1"/>
        </dgm:presLayoutVars>
      </dgm:prSet>
      <dgm:spPr/>
      <dgm:t>
        <a:bodyPr/>
        <a:lstStyle/>
        <a:p>
          <a:endParaRPr lang="ru-RU"/>
        </a:p>
      </dgm:t>
    </dgm:pt>
    <dgm:pt modelId="{A54D234E-597B-4CC5-B8E7-C49D61CB727D}" type="pres">
      <dgm:prSet presAssocID="{2FEA7052-C068-4B9E-8BFF-F4D6297E8108}" presName="sibTrans" presStyleCnt="0"/>
      <dgm:spPr/>
    </dgm:pt>
    <dgm:pt modelId="{D365E152-85A4-41E6-B86B-8CA80F933BD7}" type="pres">
      <dgm:prSet presAssocID="{61490551-014A-40D6-8718-5DD18802D198}" presName="textNode" presStyleLbl="node1" presStyleIdx="2" presStyleCnt="3">
        <dgm:presLayoutVars>
          <dgm:bulletEnabled val="1"/>
        </dgm:presLayoutVars>
      </dgm:prSet>
      <dgm:spPr/>
      <dgm:t>
        <a:bodyPr/>
        <a:lstStyle/>
        <a:p>
          <a:endParaRPr lang="ru-RU"/>
        </a:p>
      </dgm:t>
    </dgm:pt>
  </dgm:ptLst>
  <dgm:cxnLst>
    <dgm:cxn modelId="{A55083CD-E617-4CD1-9BA5-696AED85EE18}" type="presOf" srcId="{D2A15251-B541-492F-8355-7CB6680E7E93}" destId="{0FFC54CB-F6CC-4BC1-9B22-31D914682CD7}" srcOrd="0" destOrd="0" presId="urn:microsoft.com/office/officeart/2005/8/layout/hProcess9"/>
    <dgm:cxn modelId="{B089EFAF-F4C9-4006-9232-8E86B3876727}" srcId="{D2A15251-B541-492F-8355-7CB6680E7E93}" destId="{F4ABF024-12C4-47E3-B288-C96F177CD9D3}" srcOrd="0" destOrd="0" parTransId="{5F4D0520-A9BD-4B46-9CD7-5FE912B78290}" sibTransId="{E214A5F9-E62F-4FB7-B05B-FE09E164667B}"/>
    <dgm:cxn modelId="{6BA4F277-FEF9-4155-B9D8-7042686ACC29}" type="presOf" srcId="{F0A01A6F-F4D4-485A-B8C7-3E3AFB48E644}" destId="{CC3D773A-B9FD-4E7F-A68A-9D06ABDFD562}" srcOrd="0" destOrd="0" presId="urn:microsoft.com/office/officeart/2005/8/layout/hProcess9"/>
    <dgm:cxn modelId="{3B18B355-E351-4E86-9457-46C0112B3536}" srcId="{D2A15251-B541-492F-8355-7CB6680E7E93}" destId="{61490551-014A-40D6-8718-5DD18802D198}" srcOrd="2" destOrd="0" parTransId="{F50532C6-11F9-4BCD-84B8-CE58D6E7C3EA}" sibTransId="{8514F892-7667-4122-B010-1D22DCC5FB6A}"/>
    <dgm:cxn modelId="{6A1CC53E-DBB3-46A7-A449-151ECC2F8115}" srcId="{D2A15251-B541-492F-8355-7CB6680E7E93}" destId="{F0A01A6F-F4D4-485A-B8C7-3E3AFB48E644}" srcOrd="1" destOrd="0" parTransId="{DFCECEEF-0FD9-4F88-ADC3-EB60C1A7E914}" sibTransId="{2FEA7052-C068-4B9E-8BFF-F4D6297E8108}"/>
    <dgm:cxn modelId="{82DA84C7-42B1-402F-873C-145FDAB9FD4B}" type="presOf" srcId="{F4ABF024-12C4-47E3-B288-C96F177CD9D3}" destId="{BDB947A6-B001-44E4-9F7C-A488993D19A1}" srcOrd="0" destOrd="0" presId="urn:microsoft.com/office/officeart/2005/8/layout/hProcess9"/>
    <dgm:cxn modelId="{F8A39428-FB8F-41C7-9EB3-A701870ED421}" type="presOf" srcId="{61490551-014A-40D6-8718-5DD18802D198}" destId="{D365E152-85A4-41E6-B86B-8CA80F933BD7}" srcOrd="0" destOrd="0" presId="urn:microsoft.com/office/officeart/2005/8/layout/hProcess9"/>
    <dgm:cxn modelId="{1B8F8B58-D879-429C-9968-3AAD0D0A06F3}" type="presParOf" srcId="{0FFC54CB-F6CC-4BC1-9B22-31D914682CD7}" destId="{631678B9-A783-441B-BF7F-74EEF18207FF}" srcOrd="0" destOrd="0" presId="urn:microsoft.com/office/officeart/2005/8/layout/hProcess9"/>
    <dgm:cxn modelId="{B7C26830-64C8-4D28-B246-88F99420A9AE}" type="presParOf" srcId="{0FFC54CB-F6CC-4BC1-9B22-31D914682CD7}" destId="{B8246806-8C0F-4698-99E9-6642E6B49F2F}" srcOrd="1" destOrd="0" presId="urn:microsoft.com/office/officeart/2005/8/layout/hProcess9"/>
    <dgm:cxn modelId="{9E2BF617-C046-4B53-904B-2388295BB810}" type="presParOf" srcId="{B8246806-8C0F-4698-99E9-6642E6B49F2F}" destId="{BDB947A6-B001-44E4-9F7C-A488993D19A1}" srcOrd="0" destOrd="0" presId="urn:microsoft.com/office/officeart/2005/8/layout/hProcess9"/>
    <dgm:cxn modelId="{568F880A-BA93-4765-A57E-B1F88C33AEDC}" type="presParOf" srcId="{B8246806-8C0F-4698-99E9-6642E6B49F2F}" destId="{51713DB9-B5F0-4673-88F9-3C9DDC01FFB1}" srcOrd="1" destOrd="0" presId="urn:microsoft.com/office/officeart/2005/8/layout/hProcess9"/>
    <dgm:cxn modelId="{9A4F2B62-B3FA-4173-B424-6F8CE32170BD}" type="presParOf" srcId="{B8246806-8C0F-4698-99E9-6642E6B49F2F}" destId="{CC3D773A-B9FD-4E7F-A68A-9D06ABDFD562}" srcOrd="2" destOrd="0" presId="urn:microsoft.com/office/officeart/2005/8/layout/hProcess9"/>
    <dgm:cxn modelId="{30B444EE-B948-4935-9D2E-88E83086B4D1}" type="presParOf" srcId="{B8246806-8C0F-4698-99E9-6642E6B49F2F}" destId="{A54D234E-597B-4CC5-B8E7-C49D61CB727D}" srcOrd="3" destOrd="0" presId="urn:microsoft.com/office/officeart/2005/8/layout/hProcess9"/>
    <dgm:cxn modelId="{EF873005-2341-4E49-89F1-155EC954FD3D}" type="presParOf" srcId="{B8246806-8C0F-4698-99E9-6642E6B49F2F}" destId="{D365E152-85A4-41E6-B86B-8CA80F933BD7}"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D7AE9A1-08D2-4BB6-B30E-E84B6BACC1B6}" type="doc">
      <dgm:prSet loTypeId="urn:microsoft.com/office/officeart/2005/8/layout/hProcess9" loCatId="process" qsTypeId="urn:microsoft.com/office/officeart/2005/8/quickstyle/simple1" qsCatId="simple" csTypeId="urn:microsoft.com/office/officeart/2005/8/colors/accent1_2" csCatId="accent1" phldr="1"/>
      <dgm:spPr/>
    </dgm:pt>
    <dgm:pt modelId="{7A616836-4215-47EE-AC3C-A915F81495EB}">
      <dgm:prSet phldrT="[Текст]" custT="1"/>
      <dgm:spPr>
        <a:solidFill>
          <a:srgbClr val="0070C0">
            <a:alpha val="31000"/>
          </a:srgbClr>
        </a:solidFill>
      </dgm:spPr>
      <dgm:t>
        <a:bodyPr/>
        <a:lstStyle/>
        <a:p>
          <a:r>
            <a:rPr lang="ru-RU" sz="1500" dirty="0" smtClean="0">
              <a:solidFill>
                <a:schemeClr val="tx1"/>
              </a:solidFill>
            </a:rPr>
            <a:t>20</a:t>
          </a:r>
          <a:r>
            <a:rPr lang="en-US" sz="1500" dirty="0" smtClean="0">
              <a:solidFill>
                <a:schemeClr val="tx1"/>
              </a:solidFill>
            </a:rPr>
            <a:t>20</a:t>
          </a:r>
          <a:r>
            <a:rPr lang="ru-RU" sz="1500" dirty="0" smtClean="0">
              <a:solidFill>
                <a:schemeClr val="tx1"/>
              </a:solidFill>
            </a:rPr>
            <a:t> г. 126 преступлений коррупционной направленности</a:t>
          </a:r>
          <a:endParaRPr lang="ru-RU" sz="1500" dirty="0">
            <a:solidFill>
              <a:schemeClr val="tx1"/>
            </a:solidFill>
          </a:endParaRPr>
        </a:p>
      </dgm:t>
    </dgm:pt>
    <dgm:pt modelId="{C4F6C2C9-7F32-4B31-AE4F-2527A10BED28}" type="parTrans" cxnId="{89ACA967-0867-4A6C-BC90-D64F83114582}">
      <dgm:prSet/>
      <dgm:spPr/>
      <dgm:t>
        <a:bodyPr/>
        <a:lstStyle/>
        <a:p>
          <a:endParaRPr lang="ru-RU"/>
        </a:p>
      </dgm:t>
    </dgm:pt>
    <dgm:pt modelId="{469FF80B-E45A-4E5D-B223-6F5DCED80C6F}" type="sibTrans" cxnId="{89ACA967-0867-4A6C-BC90-D64F83114582}">
      <dgm:prSet/>
      <dgm:spPr/>
      <dgm:t>
        <a:bodyPr/>
        <a:lstStyle/>
        <a:p>
          <a:endParaRPr lang="ru-RU"/>
        </a:p>
      </dgm:t>
    </dgm:pt>
    <dgm:pt modelId="{0FAFB58C-EBB1-4BD0-9792-06DB495C9F18}">
      <dgm:prSet phldrT="[Текст]" custT="1"/>
      <dgm:spPr>
        <a:solidFill>
          <a:schemeClr val="accent3">
            <a:lumMod val="40000"/>
            <a:lumOff val="60000"/>
            <a:alpha val="78000"/>
          </a:schemeClr>
        </a:solidFill>
      </dgm:spPr>
      <dgm:t>
        <a:bodyPr/>
        <a:lstStyle/>
        <a:p>
          <a:r>
            <a:rPr lang="ru-RU" sz="1500" dirty="0" smtClean="0">
              <a:solidFill>
                <a:schemeClr val="tx1"/>
              </a:solidFill>
            </a:rPr>
            <a:t>20</a:t>
          </a:r>
          <a:r>
            <a:rPr lang="en-US" sz="1500" dirty="0" smtClean="0">
              <a:solidFill>
                <a:schemeClr val="tx1"/>
              </a:solidFill>
            </a:rPr>
            <a:t>21</a:t>
          </a:r>
          <a:r>
            <a:rPr lang="ru-RU" sz="1500" dirty="0" smtClean="0">
              <a:solidFill>
                <a:schemeClr val="tx1"/>
              </a:solidFill>
            </a:rPr>
            <a:t> г. 204 преступления коррупционной направленности (+76,2%)</a:t>
          </a:r>
          <a:endParaRPr lang="ru-RU" sz="1500" dirty="0">
            <a:solidFill>
              <a:schemeClr val="tx1"/>
            </a:solidFill>
          </a:endParaRPr>
        </a:p>
      </dgm:t>
    </dgm:pt>
    <dgm:pt modelId="{19157D33-3236-4B32-B1D1-6310BC89AE79}" type="parTrans" cxnId="{77AF7547-7973-4AAA-BC24-1BFE5DD73ABB}">
      <dgm:prSet/>
      <dgm:spPr/>
      <dgm:t>
        <a:bodyPr/>
        <a:lstStyle/>
        <a:p>
          <a:endParaRPr lang="ru-RU"/>
        </a:p>
      </dgm:t>
    </dgm:pt>
    <dgm:pt modelId="{445F13C2-13F9-4DBF-815D-34FE509DBBE8}" type="sibTrans" cxnId="{77AF7547-7973-4AAA-BC24-1BFE5DD73ABB}">
      <dgm:prSet/>
      <dgm:spPr/>
      <dgm:t>
        <a:bodyPr/>
        <a:lstStyle/>
        <a:p>
          <a:endParaRPr lang="ru-RU"/>
        </a:p>
      </dgm:t>
    </dgm:pt>
    <dgm:pt modelId="{3EED76CB-F60D-4124-972D-BF70E20BA8CC}">
      <dgm:prSet phldrT="[Текст]" custT="1"/>
      <dgm:spPr>
        <a:solidFill>
          <a:srgbClr val="FF0000">
            <a:alpha val="78000"/>
          </a:srgbClr>
        </a:solidFill>
      </dgm:spPr>
      <dgm:t>
        <a:bodyPr/>
        <a:lstStyle/>
        <a:p>
          <a:r>
            <a:rPr lang="ru-RU" sz="1500" dirty="0" smtClean="0">
              <a:solidFill>
                <a:schemeClr val="tx1"/>
              </a:solidFill>
            </a:rPr>
            <a:t>2022 г. 175 преступлений коррупционной направленности (-14,2%) </a:t>
          </a:r>
          <a:endParaRPr lang="ru-RU" sz="1500" dirty="0">
            <a:solidFill>
              <a:schemeClr val="tx1"/>
            </a:solidFill>
          </a:endParaRPr>
        </a:p>
      </dgm:t>
    </dgm:pt>
    <dgm:pt modelId="{10D162C5-1429-492C-9FA6-DA17A555C2CC}" type="parTrans" cxnId="{54751377-B273-432A-A8B6-B0A0589EE777}">
      <dgm:prSet/>
      <dgm:spPr/>
      <dgm:t>
        <a:bodyPr/>
        <a:lstStyle/>
        <a:p>
          <a:endParaRPr lang="ru-RU"/>
        </a:p>
      </dgm:t>
    </dgm:pt>
    <dgm:pt modelId="{5D4FE1BD-DB26-4AEA-99A6-3AAE8B5BF596}" type="sibTrans" cxnId="{54751377-B273-432A-A8B6-B0A0589EE777}">
      <dgm:prSet/>
      <dgm:spPr/>
      <dgm:t>
        <a:bodyPr/>
        <a:lstStyle/>
        <a:p>
          <a:endParaRPr lang="ru-RU"/>
        </a:p>
      </dgm:t>
    </dgm:pt>
    <dgm:pt modelId="{A7470279-A54D-4AF6-8578-EF8CC9E25E9E}" type="pres">
      <dgm:prSet presAssocID="{ED7AE9A1-08D2-4BB6-B30E-E84B6BACC1B6}" presName="CompostProcess" presStyleCnt="0">
        <dgm:presLayoutVars>
          <dgm:dir/>
          <dgm:resizeHandles val="exact"/>
        </dgm:presLayoutVars>
      </dgm:prSet>
      <dgm:spPr/>
    </dgm:pt>
    <dgm:pt modelId="{20985715-4EAC-4081-9936-FEB0E3994078}" type="pres">
      <dgm:prSet presAssocID="{ED7AE9A1-08D2-4BB6-B30E-E84B6BACC1B6}" presName="arrow" presStyleLbl="bgShp" presStyleIdx="0" presStyleCnt="1"/>
      <dgm:spPr>
        <a:solidFill>
          <a:schemeClr val="tx2">
            <a:lumMod val="40000"/>
            <a:lumOff val="60000"/>
            <a:alpha val="70000"/>
          </a:schemeClr>
        </a:solidFill>
      </dgm:spPr>
    </dgm:pt>
    <dgm:pt modelId="{B20A2143-55E9-42FD-ABA7-F47C2604D68E}" type="pres">
      <dgm:prSet presAssocID="{ED7AE9A1-08D2-4BB6-B30E-E84B6BACC1B6}" presName="linearProcess" presStyleCnt="0"/>
      <dgm:spPr/>
    </dgm:pt>
    <dgm:pt modelId="{C718E6C2-70EE-40C6-B4B9-AECD91A62B8F}" type="pres">
      <dgm:prSet presAssocID="{7A616836-4215-47EE-AC3C-A915F81495EB}" presName="textNode" presStyleLbl="node1" presStyleIdx="0" presStyleCnt="3" custScaleX="81863" custLinFactNeighborX="13001" custLinFactNeighborY="3083">
        <dgm:presLayoutVars>
          <dgm:bulletEnabled val="1"/>
        </dgm:presLayoutVars>
      </dgm:prSet>
      <dgm:spPr/>
      <dgm:t>
        <a:bodyPr/>
        <a:lstStyle/>
        <a:p>
          <a:endParaRPr lang="ru-RU"/>
        </a:p>
      </dgm:t>
    </dgm:pt>
    <dgm:pt modelId="{C38C1568-8EBB-4740-91E4-95A05E8DE8DD}" type="pres">
      <dgm:prSet presAssocID="{469FF80B-E45A-4E5D-B223-6F5DCED80C6F}" presName="sibTrans" presStyleCnt="0"/>
      <dgm:spPr/>
    </dgm:pt>
    <dgm:pt modelId="{5A6C4A26-CF68-4721-B040-0D0F9F881FB9}" type="pres">
      <dgm:prSet presAssocID="{0FAFB58C-EBB1-4BD0-9792-06DB495C9F18}" presName="textNode" presStyleLbl="node1" presStyleIdx="1" presStyleCnt="3" custScaleX="75760">
        <dgm:presLayoutVars>
          <dgm:bulletEnabled val="1"/>
        </dgm:presLayoutVars>
      </dgm:prSet>
      <dgm:spPr/>
      <dgm:t>
        <a:bodyPr/>
        <a:lstStyle/>
        <a:p>
          <a:endParaRPr lang="ru-RU"/>
        </a:p>
      </dgm:t>
    </dgm:pt>
    <dgm:pt modelId="{9E42DC16-3A05-434D-8BE5-06732B25341B}" type="pres">
      <dgm:prSet presAssocID="{445F13C2-13F9-4DBF-815D-34FE509DBBE8}" presName="sibTrans" presStyleCnt="0"/>
      <dgm:spPr/>
    </dgm:pt>
    <dgm:pt modelId="{8ED38BCB-EB64-4CF0-9FBD-9D27D0491EAF}" type="pres">
      <dgm:prSet presAssocID="{3EED76CB-F60D-4124-972D-BF70E20BA8CC}" presName="textNode" presStyleLbl="node1" presStyleIdx="2" presStyleCnt="3" custScaleX="66248" custLinFactNeighborX="6528" custLinFactNeighborY="-4016">
        <dgm:presLayoutVars>
          <dgm:bulletEnabled val="1"/>
        </dgm:presLayoutVars>
      </dgm:prSet>
      <dgm:spPr/>
      <dgm:t>
        <a:bodyPr/>
        <a:lstStyle/>
        <a:p>
          <a:endParaRPr lang="ru-RU"/>
        </a:p>
      </dgm:t>
    </dgm:pt>
  </dgm:ptLst>
  <dgm:cxnLst>
    <dgm:cxn modelId="{54751377-B273-432A-A8B6-B0A0589EE777}" srcId="{ED7AE9A1-08D2-4BB6-B30E-E84B6BACC1B6}" destId="{3EED76CB-F60D-4124-972D-BF70E20BA8CC}" srcOrd="2" destOrd="0" parTransId="{10D162C5-1429-492C-9FA6-DA17A555C2CC}" sibTransId="{5D4FE1BD-DB26-4AEA-99A6-3AAE8B5BF596}"/>
    <dgm:cxn modelId="{209BF290-59C8-44B4-8F9F-BEF5A2144AFE}" type="presOf" srcId="{7A616836-4215-47EE-AC3C-A915F81495EB}" destId="{C718E6C2-70EE-40C6-B4B9-AECD91A62B8F}" srcOrd="0" destOrd="0" presId="urn:microsoft.com/office/officeart/2005/8/layout/hProcess9"/>
    <dgm:cxn modelId="{3CB23EFE-D802-45CF-ADA3-0AE5BC7AD630}" type="presOf" srcId="{ED7AE9A1-08D2-4BB6-B30E-E84B6BACC1B6}" destId="{A7470279-A54D-4AF6-8578-EF8CC9E25E9E}" srcOrd="0" destOrd="0" presId="urn:microsoft.com/office/officeart/2005/8/layout/hProcess9"/>
    <dgm:cxn modelId="{C7068FF8-7435-42E1-9865-9D80C1450C94}" type="presOf" srcId="{0FAFB58C-EBB1-4BD0-9792-06DB495C9F18}" destId="{5A6C4A26-CF68-4721-B040-0D0F9F881FB9}" srcOrd="0" destOrd="0" presId="urn:microsoft.com/office/officeart/2005/8/layout/hProcess9"/>
    <dgm:cxn modelId="{77AF7547-7973-4AAA-BC24-1BFE5DD73ABB}" srcId="{ED7AE9A1-08D2-4BB6-B30E-E84B6BACC1B6}" destId="{0FAFB58C-EBB1-4BD0-9792-06DB495C9F18}" srcOrd="1" destOrd="0" parTransId="{19157D33-3236-4B32-B1D1-6310BC89AE79}" sibTransId="{445F13C2-13F9-4DBF-815D-34FE509DBBE8}"/>
    <dgm:cxn modelId="{89ACA967-0867-4A6C-BC90-D64F83114582}" srcId="{ED7AE9A1-08D2-4BB6-B30E-E84B6BACC1B6}" destId="{7A616836-4215-47EE-AC3C-A915F81495EB}" srcOrd="0" destOrd="0" parTransId="{C4F6C2C9-7F32-4B31-AE4F-2527A10BED28}" sibTransId="{469FF80B-E45A-4E5D-B223-6F5DCED80C6F}"/>
    <dgm:cxn modelId="{78678D61-90B8-47BD-8AAD-3BA099199444}" type="presOf" srcId="{3EED76CB-F60D-4124-972D-BF70E20BA8CC}" destId="{8ED38BCB-EB64-4CF0-9FBD-9D27D0491EAF}" srcOrd="0" destOrd="0" presId="urn:microsoft.com/office/officeart/2005/8/layout/hProcess9"/>
    <dgm:cxn modelId="{914DAACD-083A-407F-90ED-EE38B609ADAD}" type="presParOf" srcId="{A7470279-A54D-4AF6-8578-EF8CC9E25E9E}" destId="{20985715-4EAC-4081-9936-FEB0E3994078}" srcOrd="0" destOrd="0" presId="urn:microsoft.com/office/officeart/2005/8/layout/hProcess9"/>
    <dgm:cxn modelId="{ADD97FC5-8D73-4FC6-8C39-5B47D9E297D1}" type="presParOf" srcId="{A7470279-A54D-4AF6-8578-EF8CC9E25E9E}" destId="{B20A2143-55E9-42FD-ABA7-F47C2604D68E}" srcOrd="1" destOrd="0" presId="urn:microsoft.com/office/officeart/2005/8/layout/hProcess9"/>
    <dgm:cxn modelId="{A732E84C-582C-4475-95CE-642E62486013}" type="presParOf" srcId="{B20A2143-55E9-42FD-ABA7-F47C2604D68E}" destId="{C718E6C2-70EE-40C6-B4B9-AECD91A62B8F}" srcOrd="0" destOrd="0" presId="urn:microsoft.com/office/officeart/2005/8/layout/hProcess9"/>
    <dgm:cxn modelId="{873DB690-B227-42BE-A1C5-BB97C1A82A23}" type="presParOf" srcId="{B20A2143-55E9-42FD-ABA7-F47C2604D68E}" destId="{C38C1568-8EBB-4740-91E4-95A05E8DE8DD}" srcOrd="1" destOrd="0" presId="urn:microsoft.com/office/officeart/2005/8/layout/hProcess9"/>
    <dgm:cxn modelId="{9F6282BA-5CD8-4930-BAA4-EF5D06D52C48}" type="presParOf" srcId="{B20A2143-55E9-42FD-ABA7-F47C2604D68E}" destId="{5A6C4A26-CF68-4721-B040-0D0F9F881FB9}" srcOrd="2" destOrd="0" presId="urn:microsoft.com/office/officeart/2005/8/layout/hProcess9"/>
    <dgm:cxn modelId="{E85AFE62-8D8E-4550-A05C-F2A5255B56B1}" type="presParOf" srcId="{B20A2143-55E9-42FD-ABA7-F47C2604D68E}" destId="{9E42DC16-3A05-434D-8BE5-06732B25341B}" srcOrd="3" destOrd="0" presId="urn:microsoft.com/office/officeart/2005/8/layout/hProcess9"/>
    <dgm:cxn modelId="{1A158EDB-BDF4-4CF0-B2D5-C18A947D4847}" type="presParOf" srcId="{B20A2143-55E9-42FD-ABA7-F47C2604D68E}" destId="{8ED38BCB-EB64-4CF0-9FBD-9D27D0491EAF}" srcOrd="4" destOrd="0" presId="urn:microsoft.com/office/officeart/2005/8/layout/hProcess9"/>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F5E877F-66D0-4029-BF8D-DD30058E7AFB}">
      <dsp:nvSpPr>
        <dsp:cNvPr id="0" name=""/>
        <dsp:cNvSpPr/>
      </dsp:nvSpPr>
      <dsp:spPr>
        <a:xfrm>
          <a:off x="3109661" y="3384365"/>
          <a:ext cx="3803114" cy="3803114"/>
        </a:xfrm>
        <a:prstGeom prst="gear9">
          <a:avLst/>
        </a:prstGeom>
        <a:solidFill>
          <a:schemeClr val="accent2">
            <a:lumMod val="40000"/>
            <a:lumOff val="6000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kern="1200" dirty="0" smtClean="0">
              <a:solidFill>
                <a:schemeClr val="tx1"/>
              </a:solidFill>
            </a:rPr>
            <a:t>Предотвращение коррупционных правонарушений, фактическое снижение риска негативных последствий для компании</a:t>
          </a:r>
          <a:endParaRPr lang="ru-RU" sz="1400" kern="1200" dirty="0">
            <a:solidFill>
              <a:schemeClr val="tx1"/>
            </a:solidFill>
          </a:endParaRPr>
        </a:p>
      </dsp:txBody>
      <dsp:txXfrm>
        <a:off x="3109661" y="3384365"/>
        <a:ext cx="3803114" cy="3803114"/>
      </dsp:txXfrm>
    </dsp:sp>
    <dsp:sp modelId="{225E5B84-FC05-41D4-BD33-A3EF1837810F}">
      <dsp:nvSpPr>
        <dsp:cNvPr id="0" name=""/>
        <dsp:cNvSpPr/>
      </dsp:nvSpPr>
      <dsp:spPr>
        <a:xfrm>
          <a:off x="898918" y="2473772"/>
          <a:ext cx="2765901" cy="2765901"/>
        </a:xfrm>
        <a:prstGeom prst="gear6">
          <a:avLst/>
        </a:prstGeom>
        <a:solidFill>
          <a:srgbClr val="FFFF00"/>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rPr>
            <a:t>Смягчение или отсутствие ответственности за коррупционные правонарушения совершенные сотрудниками компании</a:t>
          </a:r>
          <a:endParaRPr lang="ru-RU" sz="1200" kern="1200" dirty="0">
            <a:solidFill>
              <a:schemeClr val="tx1"/>
            </a:solidFill>
          </a:endParaRPr>
        </a:p>
      </dsp:txBody>
      <dsp:txXfrm>
        <a:off x="898918" y="2473772"/>
        <a:ext cx="2765901" cy="2765901"/>
      </dsp:txXfrm>
    </dsp:sp>
    <dsp:sp modelId="{FF362103-533C-4B8F-B3CF-B7493DFF88F0}">
      <dsp:nvSpPr>
        <dsp:cNvPr id="0" name=""/>
        <dsp:cNvSpPr/>
      </dsp:nvSpPr>
      <dsp:spPr>
        <a:xfrm rot="20700000">
          <a:off x="2680806" y="592566"/>
          <a:ext cx="2710019" cy="2710019"/>
        </a:xfrm>
        <a:prstGeom prst="gear6">
          <a:avLst/>
        </a:prstGeom>
        <a:solidFill>
          <a:schemeClr val="tx2">
            <a:lumMod val="20000"/>
            <a:lumOff val="8000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rPr>
            <a:t>Рыночные преимущества: рост репутации и </a:t>
          </a:r>
          <a:r>
            <a:rPr lang="ru-RU" sz="1200" kern="1200" dirty="0" err="1" smtClean="0">
              <a:solidFill>
                <a:schemeClr val="tx1"/>
              </a:solidFill>
            </a:rPr>
            <a:t>goodwill</a:t>
          </a:r>
          <a:r>
            <a:rPr lang="ru-RU" sz="1200" kern="1200" dirty="0" smtClean="0">
              <a:solidFill>
                <a:schemeClr val="tx1"/>
              </a:solidFill>
            </a:rPr>
            <a:t> компании, упрощение процедур антикоррупционной  проверки(банки, тендеры, крупные компании</a:t>
          </a:r>
          <a:r>
            <a:rPr lang="ru-RU" sz="1200" kern="1200" dirty="0" smtClean="0"/>
            <a:t>)</a:t>
          </a:r>
          <a:endParaRPr lang="ru-RU" sz="1200" kern="1200" dirty="0"/>
        </a:p>
      </dsp:txBody>
      <dsp:txXfrm>
        <a:off x="3275192" y="1186953"/>
        <a:ext cx="1521245" cy="1521245"/>
      </dsp:txXfrm>
    </dsp:sp>
    <dsp:sp modelId="{2530A89D-148E-4F1F-B2C9-8C5222F11CFA}">
      <dsp:nvSpPr>
        <dsp:cNvPr id="0" name=""/>
        <dsp:cNvSpPr/>
      </dsp:nvSpPr>
      <dsp:spPr>
        <a:xfrm>
          <a:off x="2555057" y="2821298"/>
          <a:ext cx="4867986" cy="4867986"/>
        </a:xfrm>
        <a:prstGeom prst="circularArrow">
          <a:avLst>
            <a:gd name="adj1" fmla="val 4688"/>
            <a:gd name="adj2" fmla="val 299029"/>
            <a:gd name="adj3" fmla="val 2557292"/>
            <a:gd name="adj4" fmla="val 15775366"/>
            <a:gd name="adj5" fmla="val 5469"/>
          </a:avLst>
        </a:prstGeom>
        <a:solidFill>
          <a:schemeClr val="accent1">
            <a:tint val="60000"/>
            <a:hueOff val="0"/>
            <a:satOff val="0"/>
            <a:lumOff val="0"/>
            <a:alphaOff val="0"/>
          </a:schemeClr>
        </a:solidFill>
        <a:ln w="9525" cap="flat" cmpd="sng" algn="ctr">
          <a:solidFill>
            <a:schemeClr val="accent1">
              <a:tint val="60000"/>
              <a:hueOff val="0"/>
              <a:satOff val="0"/>
              <a:lumOff val="0"/>
              <a:alphaOff val="0"/>
            </a:schemeClr>
          </a:solidFill>
          <a:prstDash val="solid"/>
        </a:ln>
        <a:effectLst>
          <a:outerShdw blurRad="40000" dist="23000" dir="5400000" rotWithShape="0">
            <a:srgbClr val="000000">
              <a:alpha val="35000"/>
            </a:srgbClr>
          </a:outerShdw>
        </a:effectLst>
        <a:sp3d z="-2540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FF376647-33CF-4905-B1A4-5C0A51869904}">
      <dsp:nvSpPr>
        <dsp:cNvPr id="0" name=""/>
        <dsp:cNvSpPr/>
      </dsp:nvSpPr>
      <dsp:spPr>
        <a:xfrm>
          <a:off x="409082" y="1850107"/>
          <a:ext cx="3536896" cy="3536896"/>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w="9525" cap="flat" cmpd="sng" algn="ctr">
          <a:solidFill>
            <a:schemeClr val="accent1">
              <a:tint val="60000"/>
              <a:hueOff val="0"/>
              <a:satOff val="0"/>
              <a:lumOff val="0"/>
              <a:alphaOff val="0"/>
            </a:schemeClr>
          </a:solidFill>
          <a:prstDash val="solid"/>
        </a:ln>
        <a:effectLst>
          <a:outerShdw blurRad="40000" dist="23000" dir="5400000" rotWithShape="0">
            <a:srgbClr val="000000">
              <a:alpha val="35000"/>
            </a:srgbClr>
          </a:outerShdw>
        </a:effectLst>
        <a:sp3d z="-2540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8981E84E-0D09-4B67-990B-38703253AF4F}">
      <dsp:nvSpPr>
        <dsp:cNvPr id="0" name=""/>
        <dsp:cNvSpPr/>
      </dsp:nvSpPr>
      <dsp:spPr>
        <a:xfrm>
          <a:off x="1821249" y="-39688"/>
          <a:ext cx="3813486" cy="3813486"/>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w="9525" cap="flat" cmpd="sng" algn="ctr">
          <a:solidFill>
            <a:schemeClr val="accent1">
              <a:tint val="60000"/>
              <a:hueOff val="0"/>
              <a:satOff val="0"/>
              <a:lumOff val="0"/>
              <a:alphaOff val="0"/>
            </a:schemeClr>
          </a:solidFill>
          <a:prstDash val="solid"/>
        </a:ln>
        <a:effectLst>
          <a:outerShdw blurRad="40000" dist="23000" dir="5400000" rotWithShape="0">
            <a:srgbClr val="000000">
              <a:alpha val="35000"/>
            </a:srgbClr>
          </a:outerShdw>
        </a:effectLst>
        <a:sp3d z="-2540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4ECC7C-B20C-44DA-94B3-6DA06D79A073}">
      <dsp:nvSpPr>
        <dsp:cNvPr id="0" name=""/>
        <dsp:cNvSpPr/>
      </dsp:nvSpPr>
      <dsp:spPr>
        <a:xfrm>
          <a:off x="-4594335" y="-704407"/>
          <a:ext cx="5472816" cy="5472816"/>
        </a:xfrm>
        <a:prstGeom prst="blockArc">
          <a:avLst>
            <a:gd name="adj1" fmla="val 18900000"/>
            <a:gd name="adj2" fmla="val 2700000"/>
            <a:gd name="adj3" fmla="val 395"/>
          </a:avLst>
        </a:prstGeom>
        <a:blipFill rotWithShape="0">
          <a:blip xmlns:r="http://schemas.openxmlformats.org/officeDocument/2006/relationships" r:embed="rId1"/>
          <a:stretch>
            <a:fillRect/>
          </a:stretch>
        </a:blip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CF02219-709D-4477-A42C-6636E56AAF25}">
      <dsp:nvSpPr>
        <dsp:cNvPr id="0" name=""/>
        <dsp:cNvSpPr/>
      </dsp:nvSpPr>
      <dsp:spPr>
        <a:xfrm>
          <a:off x="460128" y="312440"/>
          <a:ext cx="8005292" cy="625205"/>
        </a:xfrm>
        <a:prstGeom prst="rect">
          <a:avLst/>
        </a:prstGeom>
        <a:solidFill>
          <a:srgbClr val="00B0F0">
            <a:alpha val="56000"/>
          </a:srgb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6257" tIns="35560" rIns="35560" bIns="35560" numCol="1" spcCol="1270" anchor="ctr" anchorCtr="0">
          <a:noAutofit/>
        </a:bodyPr>
        <a:lstStyle/>
        <a:p>
          <a:pPr lvl="0" algn="l" defTabSz="622300">
            <a:lnSpc>
              <a:spcPct val="90000"/>
            </a:lnSpc>
            <a:spcBef>
              <a:spcPct val="0"/>
            </a:spcBef>
            <a:spcAft>
              <a:spcPct val="35000"/>
            </a:spcAft>
          </a:pPr>
          <a:r>
            <a:rPr lang="ru-RU" sz="1400" b="1" kern="1200" dirty="0" smtClean="0">
              <a:solidFill>
                <a:schemeClr val="bg1"/>
              </a:solidFill>
            </a:rPr>
            <a:t>Отсутствие должного взаимодействия с правоохранительными органами</a:t>
          </a:r>
          <a:endParaRPr lang="ru-RU" sz="1400" b="1" kern="1200" dirty="0">
            <a:solidFill>
              <a:schemeClr val="bg1"/>
            </a:solidFill>
          </a:endParaRPr>
        </a:p>
      </dsp:txBody>
      <dsp:txXfrm>
        <a:off x="460128" y="312440"/>
        <a:ext cx="8005292" cy="625205"/>
      </dsp:txXfrm>
    </dsp:sp>
    <dsp:sp modelId="{E05FE156-202D-4188-99AC-2F19A34146BD}">
      <dsp:nvSpPr>
        <dsp:cNvPr id="0" name=""/>
        <dsp:cNvSpPr/>
      </dsp:nvSpPr>
      <dsp:spPr>
        <a:xfrm>
          <a:off x="69375" y="234289"/>
          <a:ext cx="781507" cy="781507"/>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46B5573-2EEE-48DD-8431-D45757FADD17}">
      <dsp:nvSpPr>
        <dsp:cNvPr id="0" name=""/>
        <dsp:cNvSpPr/>
      </dsp:nvSpPr>
      <dsp:spPr>
        <a:xfrm>
          <a:off x="818573" y="1250411"/>
          <a:ext cx="7646848" cy="625205"/>
        </a:xfrm>
        <a:prstGeom prst="rect">
          <a:avLst/>
        </a:prstGeom>
        <a:solidFill>
          <a:schemeClr val="tx1">
            <a:alpha val="4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6257" tIns="35560" rIns="35560" bIns="3556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bg1"/>
              </a:solidFill>
            </a:rPr>
            <a:t>Формальное </a:t>
          </a:r>
          <a:r>
            <a:rPr lang="ru-RU" sz="1400" b="1" kern="1200" smtClean="0">
              <a:solidFill>
                <a:schemeClr val="bg1"/>
              </a:solidFill>
            </a:rPr>
            <a:t>выполнений требований </a:t>
          </a:r>
          <a:r>
            <a:rPr lang="ru-RU" sz="1400" b="1" kern="1200" dirty="0" smtClean="0">
              <a:solidFill>
                <a:schemeClr val="bg1"/>
              </a:solidFill>
            </a:rPr>
            <a:t>антикоррупционного законодательства, отсутствие контроля за их реализацией</a:t>
          </a:r>
          <a:endParaRPr lang="ru-RU" sz="1400" b="1" kern="1200" dirty="0">
            <a:solidFill>
              <a:schemeClr val="bg1"/>
            </a:solidFill>
          </a:endParaRPr>
        </a:p>
      </dsp:txBody>
      <dsp:txXfrm>
        <a:off x="818573" y="1250411"/>
        <a:ext cx="7646848" cy="625205"/>
      </dsp:txXfrm>
    </dsp:sp>
    <dsp:sp modelId="{970572D5-BB63-454D-97CE-B47D1FBFEEB9}">
      <dsp:nvSpPr>
        <dsp:cNvPr id="0" name=""/>
        <dsp:cNvSpPr/>
      </dsp:nvSpPr>
      <dsp:spPr>
        <a:xfrm>
          <a:off x="427819" y="1172260"/>
          <a:ext cx="781507" cy="781507"/>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D6C0399-839C-40E1-8E7C-07F50979EBAF}">
      <dsp:nvSpPr>
        <dsp:cNvPr id="0" name=""/>
        <dsp:cNvSpPr/>
      </dsp:nvSpPr>
      <dsp:spPr>
        <a:xfrm>
          <a:off x="818573" y="2188382"/>
          <a:ext cx="7646848" cy="625205"/>
        </a:xfrm>
        <a:prstGeom prst="rect">
          <a:avLst/>
        </a:prstGeom>
        <a:solidFill>
          <a:srgbClr val="92D050">
            <a:alpha val="47000"/>
          </a:srgb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6257" tIns="35560" rIns="35560" bIns="3556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bg1"/>
              </a:solidFill>
            </a:rPr>
            <a:t>Нарушения, связанные с непринятием мер по предотвращению и урегулированию конфликта интересов</a:t>
          </a:r>
          <a:endParaRPr lang="ru-RU" sz="1400" b="1" kern="1200" dirty="0">
            <a:solidFill>
              <a:schemeClr val="bg1"/>
            </a:solidFill>
          </a:endParaRPr>
        </a:p>
      </dsp:txBody>
      <dsp:txXfrm>
        <a:off x="818573" y="2188382"/>
        <a:ext cx="7646848" cy="625205"/>
      </dsp:txXfrm>
    </dsp:sp>
    <dsp:sp modelId="{4AE9F58C-7875-42DB-934F-9F55B7BD054B}">
      <dsp:nvSpPr>
        <dsp:cNvPr id="0" name=""/>
        <dsp:cNvSpPr/>
      </dsp:nvSpPr>
      <dsp:spPr>
        <a:xfrm>
          <a:off x="427819" y="2110232"/>
          <a:ext cx="781507" cy="781507"/>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8C7328F-264D-4E49-9DEC-9955A33DE304}">
      <dsp:nvSpPr>
        <dsp:cNvPr id="0" name=""/>
        <dsp:cNvSpPr/>
      </dsp:nvSpPr>
      <dsp:spPr>
        <a:xfrm>
          <a:off x="460128" y="3126353"/>
          <a:ext cx="8005292" cy="625205"/>
        </a:xfrm>
        <a:prstGeom prst="rect">
          <a:avLst/>
        </a:prstGeom>
        <a:solidFill>
          <a:srgbClr val="00B0F0">
            <a:alpha val="41000"/>
          </a:srgb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6257" tIns="35560" rIns="35560" bIns="35560" numCol="1" spcCol="1270" anchor="ctr" anchorCtr="0">
          <a:noAutofit/>
        </a:bodyPr>
        <a:lstStyle/>
        <a:p>
          <a:pPr lvl="0" algn="l" defTabSz="622300">
            <a:lnSpc>
              <a:spcPct val="90000"/>
            </a:lnSpc>
            <a:spcBef>
              <a:spcPct val="0"/>
            </a:spcBef>
            <a:spcAft>
              <a:spcPct val="35000"/>
            </a:spcAft>
          </a:pPr>
          <a:endParaRPr lang="ru-RU" sz="1400" kern="1200" dirty="0" smtClean="0"/>
        </a:p>
        <a:p>
          <a:pPr lvl="0" algn="ctr" defTabSz="622300">
            <a:lnSpc>
              <a:spcPct val="90000"/>
            </a:lnSpc>
            <a:spcBef>
              <a:spcPct val="0"/>
            </a:spcBef>
            <a:spcAft>
              <a:spcPct val="35000"/>
            </a:spcAft>
          </a:pPr>
          <a:r>
            <a:rPr lang="ru-RU" sz="1400" b="1" kern="1200" dirty="0" smtClean="0">
              <a:solidFill>
                <a:schemeClr val="bg1"/>
              </a:solidFill>
            </a:rPr>
            <a:t>Несоблюдение требований закона при трудоустройстве в организацию бывших государственных  (муниципальных) служащих</a:t>
          </a:r>
        </a:p>
        <a:p>
          <a:pPr lvl="0" algn="ctr" defTabSz="622300">
            <a:lnSpc>
              <a:spcPct val="90000"/>
            </a:lnSpc>
            <a:spcBef>
              <a:spcPct val="0"/>
            </a:spcBef>
            <a:spcAft>
              <a:spcPct val="35000"/>
            </a:spcAft>
          </a:pPr>
          <a:endParaRPr lang="ru-RU" sz="1400" kern="1200" dirty="0"/>
        </a:p>
      </dsp:txBody>
      <dsp:txXfrm>
        <a:off x="460128" y="3126353"/>
        <a:ext cx="8005292" cy="625205"/>
      </dsp:txXfrm>
    </dsp:sp>
    <dsp:sp modelId="{AC2E1246-36FE-41F6-9DA5-33BB8C735275}">
      <dsp:nvSpPr>
        <dsp:cNvPr id="0" name=""/>
        <dsp:cNvSpPr/>
      </dsp:nvSpPr>
      <dsp:spPr>
        <a:xfrm>
          <a:off x="69375" y="3048203"/>
          <a:ext cx="781507" cy="781507"/>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2D2820-0B51-41B1-9D63-5436A36D31D9}" type="datetimeFigureOut">
              <a:rPr lang="ru-RU" smtClean="0"/>
              <a:pPr/>
              <a:t>10.11.2023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CEE3CA-F79D-4D7F-A4A0-635D38B9E4A1}" type="slidenum">
              <a:rPr lang="ru-RU" smtClean="0"/>
              <a:pPr/>
              <a:t>‹#›</a:t>
            </a:fld>
            <a:endParaRPr lang="ru-RU"/>
          </a:p>
        </p:txBody>
      </p:sp>
    </p:spTree>
    <p:extLst>
      <p:ext uri="{BB962C8B-B14F-4D97-AF65-F5344CB8AC3E}">
        <p14:creationId xmlns:p14="http://schemas.microsoft.com/office/powerpoint/2010/main" xmlns="" val="728914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622C998-CE67-4CB3-87E0-80BFAF3E40C9}" type="slidenum">
              <a:rPr lang="ru-RU" smtClean="0"/>
              <a:pPr/>
              <a:t>6</a:t>
            </a:fld>
            <a:endParaRPr lang="ru-RU"/>
          </a:p>
        </p:txBody>
      </p:sp>
    </p:spTree>
    <p:extLst>
      <p:ext uri="{BB962C8B-B14F-4D97-AF65-F5344CB8AC3E}">
        <p14:creationId xmlns:p14="http://schemas.microsoft.com/office/powerpoint/2010/main" xmlns="" val="1721581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DCEE3CA-F79D-4D7F-A4A0-635D38B9E4A1}" type="slidenum">
              <a:rPr lang="ru-RU" smtClean="0"/>
              <a:pPr/>
              <a:t>9</a:t>
            </a:fld>
            <a:endParaRPr lang="ru-RU"/>
          </a:p>
        </p:txBody>
      </p:sp>
    </p:spTree>
    <p:extLst>
      <p:ext uri="{BB962C8B-B14F-4D97-AF65-F5344CB8AC3E}">
        <p14:creationId xmlns:p14="http://schemas.microsoft.com/office/powerpoint/2010/main" xmlns="" val="2553681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DCEE3CA-F79D-4D7F-A4A0-635D38B9E4A1}" type="slidenum">
              <a:rPr lang="ru-RU" smtClean="0"/>
              <a:pPr/>
              <a:t>10</a:t>
            </a:fld>
            <a:endParaRPr lang="ru-RU"/>
          </a:p>
        </p:txBody>
      </p:sp>
    </p:spTree>
    <p:extLst>
      <p:ext uri="{BB962C8B-B14F-4D97-AF65-F5344CB8AC3E}">
        <p14:creationId xmlns:p14="http://schemas.microsoft.com/office/powerpoint/2010/main" xmlns="" val="2553681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DCEE3CA-F79D-4D7F-A4A0-635D38B9E4A1}" type="slidenum">
              <a:rPr lang="ru-RU" smtClean="0"/>
              <a:pPr/>
              <a:t>11</a:t>
            </a:fld>
            <a:endParaRPr lang="ru-RU"/>
          </a:p>
        </p:txBody>
      </p:sp>
    </p:spTree>
    <p:extLst>
      <p:ext uri="{BB962C8B-B14F-4D97-AF65-F5344CB8AC3E}">
        <p14:creationId xmlns:p14="http://schemas.microsoft.com/office/powerpoint/2010/main" xmlns="" val="2553681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DCEE3CA-F79D-4D7F-A4A0-635D38B9E4A1}" type="slidenum">
              <a:rPr lang="ru-RU" smtClean="0"/>
              <a:pPr/>
              <a:t>14</a:t>
            </a:fld>
            <a:endParaRPr lang="ru-RU"/>
          </a:p>
        </p:txBody>
      </p:sp>
    </p:spTree>
    <p:extLst>
      <p:ext uri="{BB962C8B-B14F-4D97-AF65-F5344CB8AC3E}">
        <p14:creationId xmlns:p14="http://schemas.microsoft.com/office/powerpoint/2010/main" xmlns="" val="3465937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DCEE3CA-F79D-4D7F-A4A0-635D38B9E4A1}" type="slidenum">
              <a:rPr lang="ru-RU" smtClean="0"/>
              <a:pPr/>
              <a:t>16</a:t>
            </a:fld>
            <a:endParaRPr lang="ru-RU"/>
          </a:p>
        </p:txBody>
      </p:sp>
    </p:spTree>
    <p:extLst>
      <p:ext uri="{BB962C8B-B14F-4D97-AF65-F5344CB8AC3E}">
        <p14:creationId xmlns:p14="http://schemas.microsoft.com/office/powerpoint/2010/main" xmlns="" val="3465937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DCEE3CA-F79D-4D7F-A4A0-635D38B9E4A1}" type="slidenum">
              <a:rPr lang="ru-RU" smtClean="0"/>
              <a:pPr/>
              <a:t>18</a:t>
            </a:fld>
            <a:endParaRPr lang="ru-RU"/>
          </a:p>
        </p:txBody>
      </p:sp>
    </p:spTree>
    <p:extLst>
      <p:ext uri="{BB962C8B-B14F-4D97-AF65-F5344CB8AC3E}">
        <p14:creationId xmlns:p14="http://schemas.microsoft.com/office/powerpoint/2010/main" xmlns="" val="1498858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10.11.2023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10.11.2023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10.11.2023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10.11.2023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10.11.2023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10.11.2023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10.11.2023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10.11.2023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10.11.2023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10.11.2023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10.11.2023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10.11.2023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4.jpe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577435" y="5418775"/>
            <a:ext cx="3528392" cy="1189473"/>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08062" y="5157192"/>
            <a:ext cx="2232248" cy="1520517"/>
          </a:xfrm>
          <a:prstGeom prst="rect">
            <a:avLst/>
          </a:prstGeom>
        </p:spPr>
      </p:pic>
      <p:sp>
        <p:nvSpPr>
          <p:cNvPr id="7" name="Прямоугольник 6"/>
          <p:cNvSpPr/>
          <p:nvPr/>
        </p:nvSpPr>
        <p:spPr>
          <a:xfrm>
            <a:off x="576152" y="692696"/>
            <a:ext cx="8352928" cy="4081117"/>
          </a:xfrm>
          <a:prstGeom prst="rect">
            <a:avLst/>
          </a:prstGeom>
        </p:spPr>
        <p:txBody>
          <a:bodyPr wrap="square">
            <a:spAutoFit/>
          </a:bodyPr>
          <a:lstStyle/>
          <a:p>
            <a:pPr algn="ctr">
              <a:lnSpc>
                <a:spcPct val="90000"/>
              </a:lnSpc>
              <a:spcBef>
                <a:spcPct val="0"/>
              </a:spcBef>
              <a:spcAft>
                <a:spcPct val="0"/>
              </a:spcAft>
              <a:defRPr/>
            </a:pPr>
            <a:r>
              <a:rPr lang="ru-RU" altLang="ru-RU" sz="2400" b="1" dirty="0" smtClean="0">
                <a:effectLst>
                  <a:outerShdw blurRad="38100" dist="38100" dir="2700000" algn="tl">
                    <a:srgbClr val="000000">
                      <a:alpha val="43137"/>
                    </a:srgbClr>
                  </a:outerShdw>
                </a:effectLst>
                <a:ea typeface="Lucida Sans Unicode" panose="020B0602030504020204" pitchFamily="34" charset="0"/>
                <a:cs typeface="Times New Roman" panose="02020603050405020304" pitchFamily="18" charset="0"/>
              </a:rPr>
              <a:t>Управление</a:t>
            </a:r>
            <a:r>
              <a:rPr lang="en-US" altLang="ru-RU" sz="2400" b="1" dirty="0" smtClean="0">
                <a:effectLst>
                  <a:outerShdw blurRad="38100" dist="38100" dir="2700000" algn="tl">
                    <a:srgbClr val="000000">
                      <a:alpha val="43137"/>
                    </a:srgbClr>
                  </a:outerShdw>
                </a:effectLst>
                <a:ea typeface="Lucida Sans Unicode" panose="020B0602030504020204" pitchFamily="34" charset="0"/>
                <a:cs typeface="Times New Roman" panose="02020603050405020304" pitchFamily="18" charset="0"/>
              </a:rPr>
              <a:t/>
            </a:r>
            <a:br>
              <a:rPr lang="en-US" altLang="ru-RU" sz="2400" b="1" dirty="0" smtClean="0">
                <a:effectLst>
                  <a:outerShdw blurRad="38100" dist="38100" dir="2700000" algn="tl">
                    <a:srgbClr val="000000">
                      <a:alpha val="43137"/>
                    </a:srgbClr>
                  </a:outerShdw>
                </a:effectLst>
                <a:ea typeface="Lucida Sans Unicode" panose="020B0602030504020204" pitchFamily="34" charset="0"/>
                <a:cs typeface="Times New Roman" panose="02020603050405020304" pitchFamily="18" charset="0"/>
              </a:rPr>
            </a:br>
            <a:r>
              <a:rPr lang="ru-RU" altLang="ru-RU" sz="2400" b="1" dirty="0" smtClean="0">
                <a:effectLst>
                  <a:outerShdw blurRad="38100" dist="38100" dir="2700000" algn="tl">
                    <a:srgbClr val="000000">
                      <a:alpha val="43137"/>
                    </a:srgbClr>
                  </a:outerShdw>
                </a:effectLst>
                <a:ea typeface="Lucida Sans Unicode" panose="020B0602030504020204" pitchFamily="34" charset="0"/>
                <a:cs typeface="Times New Roman" panose="02020603050405020304" pitchFamily="18" charset="0"/>
              </a:rPr>
              <a:t> </a:t>
            </a:r>
            <a:r>
              <a:rPr lang="ru-RU" altLang="ru-RU" sz="2400" b="1" dirty="0">
                <a:effectLst>
                  <a:outerShdw blurRad="38100" dist="38100" dir="2700000" algn="tl">
                    <a:srgbClr val="000000">
                      <a:alpha val="43137"/>
                    </a:srgbClr>
                  </a:outerShdw>
                </a:effectLst>
                <a:ea typeface="Lucida Sans Unicode" panose="020B0602030504020204" pitchFamily="34" charset="0"/>
                <a:cs typeface="Times New Roman" panose="02020603050405020304" pitchFamily="18" charset="0"/>
              </a:rPr>
              <a:t>Губернатора и Правительства края </a:t>
            </a:r>
          </a:p>
          <a:p>
            <a:pPr algn="ctr">
              <a:lnSpc>
                <a:spcPct val="90000"/>
              </a:lnSpc>
              <a:spcBef>
                <a:spcPct val="0"/>
              </a:spcBef>
              <a:spcAft>
                <a:spcPct val="0"/>
              </a:spcAft>
              <a:defRPr/>
            </a:pPr>
            <a:r>
              <a:rPr lang="ru-RU" altLang="ru-RU" sz="2400" b="1" dirty="0">
                <a:effectLst>
                  <a:outerShdw blurRad="38100" dist="38100" dir="2700000" algn="tl">
                    <a:srgbClr val="000000">
                      <a:alpha val="43137"/>
                    </a:srgbClr>
                  </a:outerShdw>
                </a:effectLst>
                <a:ea typeface="Lucida Sans Unicode" panose="020B0602030504020204" pitchFamily="34" charset="0"/>
                <a:cs typeface="Times New Roman" panose="02020603050405020304" pitchFamily="18" charset="0"/>
              </a:rPr>
              <a:t>по противодействию </a:t>
            </a:r>
            <a:r>
              <a:rPr lang="ru-RU" altLang="ru-RU" sz="2400" b="1" dirty="0" smtClean="0">
                <a:effectLst>
                  <a:outerShdw blurRad="38100" dist="38100" dir="2700000" algn="tl">
                    <a:srgbClr val="000000">
                      <a:alpha val="43137"/>
                    </a:srgbClr>
                  </a:outerShdw>
                </a:effectLst>
                <a:ea typeface="Lucida Sans Unicode" panose="020B0602030504020204" pitchFamily="34" charset="0"/>
                <a:cs typeface="Times New Roman" panose="02020603050405020304" pitchFamily="18" charset="0"/>
              </a:rPr>
              <a:t>коррупции</a:t>
            </a:r>
          </a:p>
          <a:p>
            <a:pPr algn="ctr">
              <a:lnSpc>
                <a:spcPct val="90000"/>
              </a:lnSpc>
              <a:spcBef>
                <a:spcPct val="0"/>
              </a:spcBef>
              <a:spcAft>
                <a:spcPct val="0"/>
              </a:spcAft>
              <a:defRPr/>
            </a:pPr>
            <a:endParaRPr lang="en-US" altLang="ru-RU" sz="2400" b="1" dirty="0">
              <a:effectLst>
                <a:outerShdw blurRad="38100" dist="38100" dir="2700000" algn="tl">
                  <a:srgbClr val="000000">
                    <a:alpha val="43137"/>
                  </a:srgbClr>
                </a:outerShdw>
              </a:effectLst>
              <a:ea typeface="Lucida Sans Unicode" panose="020B0602030504020204" pitchFamily="34" charset="0"/>
              <a:cs typeface="Times New Roman" panose="02020603050405020304" pitchFamily="18" charset="0"/>
            </a:endParaRPr>
          </a:p>
          <a:p>
            <a:pPr algn="ctr">
              <a:lnSpc>
                <a:spcPct val="90000"/>
              </a:lnSpc>
              <a:spcBef>
                <a:spcPct val="0"/>
              </a:spcBef>
              <a:spcAft>
                <a:spcPct val="0"/>
              </a:spcAft>
              <a:defRPr/>
            </a:pPr>
            <a:r>
              <a:rPr lang="ru-RU" altLang="ru-RU" sz="2400" b="1" dirty="0">
                <a:effectLst>
                  <a:outerShdw blurRad="38100" dist="38100" dir="2700000" algn="tl">
                    <a:srgbClr val="000000">
                      <a:alpha val="43137"/>
                    </a:srgbClr>
                  </a:outerShdw>
                </a:effectLst>
                <a:ea typeface="Lucida Sans Unicode" panose="020B0602030504020204" pitchFamily="34" charset="0"/>
                <a:cs typeface="Times New Roman" panose="02020603050405020304" pitchFamily="18" charset="0"/>
              </a:rPr>
              <a:t>Реализация </a:t>
            </a:r>
            <a:r>
              <a:rPr lang="ru-RU" altLang="ru-RU" sz="2400" b="1" dirty="0" smtClean="0">
                <a:effectLst>
                  <a:outerShdw blurRad="38100" dist="38100" dir="2700000" algn="tl">
                    <a:srgbClr val="000000">
                      <a:alpha val="43137"/>
                    </a:srgbClr>
                  </a:outerShdw>
                </a:effectLst>
                <a:ea typeface="Lucida Sans Unicode" panose="020B0602030504020204" pitchFamily="34" charset="0"/>
                <a:cs typeface="Times New Roman" panose="02020603050405020304" pitchFamily="18" charset="0"/>
              </a:rPr>
              <a:t>Постановления </a:t>
            </a:r>
            <a:r>
              <a:rPr lang="ru-RU" altLang="ru-RU" sz="2400" b="1" dirty="0">
                <a:effectLst>
                  <a:outerShdw blurRad="38100" dist="38100" dir="2700000" algn="tl">
                    <a:srgbClr val="000000">
                      <a:alpha val="43137"/>
                    </a:srgbClr>
                  </a:outerShdw>
                </a:effectLst>
                <a:ea typeface="Lucida Sans Unicode" panose="020B0602030504020204" pitchFamily="34" charset="0"/>
                <a:cs typeface="Times New Roman" panose="02020603050405020304" pitchFamily="18" charset="0"/>
              </a:rPr>
              <a:t>Правительства Хабаровского края </a:t>
            </a:r>
            <a:r>
              <a:rPr lang="ru-RU" altLang="ru-RU" sz="2400" b="1" dirty="0" smtClean="0">
                <a:effectLst>
                  <a:outerShdw blurRad="38100" dist="38100" dir="2700000" algn="tl">
                    <a:srgbClr val="000000">
                      <a:alpha val="43137"/>
                    </a:srgbClr>
                  </a:outerShdw>
                </a:effectLst>
                <a:ea typeface="Lucida Sans Unicode" panose="020B0602030504020204" pitchFamily="34" charset="0"/>
                <a:cs typeface="Times New Roman" panose="02020603050405020304" pitchFamily="18" charset="0"/>
              </a:rPr>
              <a:t>от </a:t>
            </a:r>
            <a:r>
              <a:rPr lang="ru-RU" altLang="ru-RU" sz="2400" b="1" dirty="0">
                <a:effectLst>
                  <a:outerShdw blurRad="38100" dist="38100" dir="2700000" algn="tl">
                    <a:srgbClr val="000000">
                      <a:alpha val="43137"/>
                    </a:srgbClr>
                  </a:outerShdw>
                </a:effectLst>
                <a:ea typeface="Lucida Sans Unicode" panose="020B0602030504020204" pitchFamily="34" charset="0"/>
                <a:cs typeface="Times New Roman" panose="02020603050405020304" pitchFamily="18" charset="0"/>
              </a:rPr>
              <a:t>3 декабря 2020 г. № 521-пр "О мерах по противодействию коррупции в государственных учреждениях Хабаровского края, государственных унитарных предприятиях Хабаровского края"</a:t>
            </a:r>
            <a:endParaRPr lang="ru-RU" altLang="ru-RU" sz="2400" b="1" dirty="0" smtClean="0">
              <a:effectLst>
                <a:outerShdw blurRad="38100" dist="38100" dir="2700000" algn="tl">
                  <a:srgbClr val="000000">
                    <a:alpha val="43137"/>
                  </a:srgbClr>
                </a:outerShdw>
              </a:effectLst>
              <a:ea typeface="Lucida Sans Unicode" panose="020B0602030504020204" pitchFamily="34" charset="0"/>
              <a:cs typeface="Times New Roman" panose="02020603050405020304" pitchFamily="18" charset="0"/>
            </a:endParaRPr>
          </a:p>
          <a:p>
            <a:pPr algn="ctr">
              <a:lnSpc>
                <a:spcPct val="90000"/>
              </a:lnSpc>
              <a:spcBef>
                <a:spcPct val="0"/>
              </a:spcBef>
              <a:spcAft>
                <a:spcPct val="0"/>
              </a:spcAft>
              <a:defRPr/>
            </a:pPr>
            <a:r>
              <a:rPr lang="ru-RU" altLang="ru-RU" sz="2400" b="1" dirty="0" smtClean="0">
                <a:effectLst>
                  <a:outerShdw blurRad="38100" dist="38100" dir="2700000" algn="tl">
                    <a:srgbClr val="000000">
                      <a:alpha val="43137"/>
                    </a:srgbClr>
                  </a:outerShdw>
                </a:effectLst>
                <a:ea typeface="Lucida Sans Unicode" panose="020B0602030504020204" pitchFamily="34" charset="0"/>
                <a:cs typeface="Times New Roman" panose="02020603050405020304" pitchFamily="18" charset="0"/>
              </a:rPr>
              <a:t>«Постановление Правительства </a:t>
            </a:r>
          </a:p>
          <a:p>
            <a:pPr algn="ctr">
              <a:lnSpc>
                <a:spcPct val="90000"/>
              </a:lnSpc>
              <a:spcBef>
                <a:spcPct val="0"/>
              </a:spcBef>
              <a:spcAft>
                <a:spcPct val="0"/>
              </a:spcAft>
              <a:defRPr/>
            </a:pPr>
            <a:r>
              <a:rPr lang="ru-RU" altLang="ru-RU" sz="2400" b="1" dirty="0" smtClean="0">
                <a:effectLst>
                  <a:outerShdw blurRad="38100" dist="38100" dir="2700000" algn="tl">
                    <a:srgbClr val="000000">
                      <a:alpha val="43137"/>
                    </a:srgbClr>
                  </a:outerShdw>
                </a:effectLst>
                <a:ea typeface="Lucida Sans Unicode" panose="020B0602030504020204" pitchFamily="34" charset="0"/>
                <a:cs typeface="Times New Roman" panose="02020603050405020304" pitchFamily="18" charset="0"/>
              </a:rPr>
              <a:t>Хабаровского края</a:t>
            </a:r>
          </a:p>
          <a:p>
            <a:pPr algn="ctr">
              <a:lnSpc>
                <a:spcPct val="90000"/>
              </a:lnSpc>
              <a:spcBef>
                <a:spcPct val="0"/>
              </a:spcBef>
              <a:spcAft>
                <a:spcPct val="0"/>
              </a:spcAft>
              <a:defRPr/>
            </a:pPr>
            <a:r>
              <a:rPr lang="ru-RU" altLang="ru-RU" sz="2400" b="1" dirty="0" smtClean="0">
                <a:effectLst>
                  <a:outerShdw blurRad="38100" dist="38100" dir="2700000" algn="tl">
                    <a:srgbClr val="000000">
                      <a:alpha val="43137"/>
                    </a:srgbClr>
                  </a:outerShdw>
                </a:effectLst>
                <a:ea typeface="Lucida Sans Unicode" panose="020B0602030504020204" pitchFamily="34" charset="0"/>
                <a:cs typeface="Times New Roman" panose="02020603050405020304" pitchFamily="18" charset="0"/>
              </a:rPr>
              <a:t> от 3 декабря 2020 г. №521-пр»</a:t>
            </a:r>
            <a:endParaRPr lang="ru-RU" altLang="ru-RU" sz="2400" b="1" dirty="0">
              <a:effectLst>
                <a:outerShdw blurRad="38100" dist="38100" dir="2700000" algn="tl">
                  <a:srgbClr val="000000">
                    <a:alpha val="43137"/>
                  </a:srgbClr>
                </a:outerShdw>
              </a:effectLst>
              <a:ea typeface="Lucida Sans Unicode" panose="020B0602030504020204" pitchFamily="34" charset="0"/>
              <a:cs typeface="Times New Roman" panose="02020603050405020304" pitchFamily="18" charset="0"/>
            </a:endParaRPr>
          </a:p>
        </p:txBody>
      </p:sp>
      <p:pic>
        <p:nvPicPr>
          <p:cNvPr id="8"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7504" y="134562"/>
            <a:ext cx="1173163" cy="143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82918345"/>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893572" y="5733256"/>
            <a:ext cx="3203848" cy="945887"/>
          </a:xfrm>
          <a:prstGeom prst="rect">
            <a:avLst/>
          </a:prstGeom>
        </p:spPr>
      </p:pic>
      <p:pic>
        <p:nvPicPr>
          <p:cNvPr id="8"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7504" y="134562"/>
            <a:ext cx="1173163" cy="143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422694" y="188640"/>
            <a:ext cx="8649298" cy="5909310"/>
          </a:xfrm>
          <a:prstGeom prst="rect">
            <a:avLst/>
          </a:prstGeom>
          <a:noFill/>
        </p:spPr>
        <p:txBody>
          <a:bodyPr wrap="square" rtlCol="0">
            <a:spAutoFit/>
          </a:bodyPr>
          <a:lstStyle/>
          <a:p>
            <a:pPr algn="ctr"/>
            <a:r>
              <a:rPr lang="ru-RU" dirty="0" smtClean="0"/>
              <a:t> </a:t>
            </a:r>
            <a:r>
              <a:rPr lang="ru-RU" dirty="0"/>
              <a:t>Порядок образования </a:t>
            </a:r>
            <a:r>
              <a:rPr lang="ru-RU" dirty="0" smtClean="0"/>
              <a:t>комиссии по противодействию коррупции.</a:t>
            </a:r>
            <a:endParaRPr lang="ru-RU" dirty="0"/>
          </a:p>
          <a:p>
            <a:pPr algn="just"/>
            <a:r>
              <a:rPr lang="ru-RU" dirty="0" smtClean="0"/>
              <a:t>		Комиссия </a:t>
            </a:r>
            <a:r>
              <a:rPr lang="ru-RU" dirty="0"/>
              <a:t>образуется нормативным </a:t>
            </a:r>
            <a:r>
              <a:rPr lang="ru-RU" dirty="0" smtClean="0"/>
              <a:t>актом учреждения, </a:t>
            </a:r>
          </a:p>
          <a:p>
            <a:pPr algn="just"/>
            <a:r>
              <a:rPr lang="ru-RU" dirty="0" smtClean="0"/>
              <a:t>	которым </a:t>
            </a:r>
            <a:r>
              <a:rPr lang="ru-RU" dirty="0"/>
              <a:t>утверждаются состав комиссии </a:t>
            </a:r>
            <a:r>
              <a:rPr lang="ru-RU" dirty="0" smtClean="0"/>
              <a:t>(</a:t>
            </a:r>
            <a:r>
              <a:rPr lang="ru-RU" dirty="0"/>
              <a:t>персональный состав) и </a:t>
            </a:r>
            <a:r>
              <a:rPr lang="ru-RU" dirty="0" smtClean="0"/>
              <a:t>порядок              	 работы.</a:t>
            </a:r>
            <a:endParaRPr lang="ru-RU" dirty="0"/>
          </a:p>
          <a:p>
            <a:r>
              <a:rPr lang="ru-RU" dirty="0"/>
              <a:t>			В состав комиссии входят:</a:t>
            </a:r>
          </a:p>
          <a:p>
            <a:pPr marL="285750" indent="-285750" algn="just">
              <a:buFont typeface="Wingdings" pitchFamily="2" charset="2"/>
              <a:buChar char="ü"/>
            </a:pPr>
            <a:r>
              <a:rPr lang="ru-RU" dirty="0" smtClean="0"/>
              <a:t>заместитель </a:t>
            </a:r>
            <a:r>
              <a:rPr lang="ru-RU" dirty="0"/>
              <a:t>руководителя государственного </a:t>
            </a:r>
            <a:r>
              <a:rPr lang="ru-RU" dirty="0" smtClean="0"/>
              <a:t>учреждения (председатель </a:t>
            </a:r>
            <a:r>
              <a:rPr lang="ru-RU" dirty="0"/>
              <a:t>комиссии</a:t>
            </a:r>
            <a:r>
              <a:rPr lang="ru-RU" dirty="0" smtClean="0"/>
              <a:t>);</a:t>
            </a:r>
          </a:p>
          <a:p>
            <a:pPr marL="285750" indent="-285750" algn="just">
              <a:buFont typeface="Wingdings" pitchFamily="2" charset="2"/>
              <a:buChar char="ü"/>
            </a:pPr>
            <a:r>
              <a:rPr lang="ru-RU" dirty="0" smtClean="0"/>
              <a:t> </a:t>
            </a:r>
            <a:r>
              <a:rPr lang="ru-RU" dirty="0"/>
              <a:t>должностное лицо структурного подразделения, ответственного за профилактику коррупционных и иных правонарушений, </a:t>
            </a:r>
            <a:r>
              <a:rPr lang="ru-RU" dirty="0" smtClean="0"/>
              <a:t>или </a:t>
            </a:r>
            <a:r>
              <a:rPr lang="ru-RU" dirty="0"/>
              <a:t>должностное лицо, ответственное за профилактику коррупционных и иных правонарушений, </a:t>
            </a:r>
            <a:r>
              <a:rPr lang="ru-RU" dirty="0" smtClean="0"/>
              <a:t>учреждения;</a:t>
            </a:r>
          </a:p>
          <a:p>
            <a:pPr marL="285750" indent="-285750" algn="just">
              <a:buFont typeface="Wingdings" pitchFamily="2" charset="2"/>
              <a:buChar char="ü"/>
            </a:pPr>
            <a:r>
              <a:rPr lang="ru-RU" dirty="0" smtClean="0"/>
              <a:t>Представитель юридического </a:t>
            </a:r>
            <a:r>
              <a:rPr lang="ru-RU" dirty="0"/>
              <a:t>(правового) подразделения, других подразделений </a:t>
            </a:r>
            <a:r>
              <a:rPr lang="ru-RU" dirty="0" smtClean="0"/>
              <a:t>учреждения, </a:t>
            </a:r>
            <a:r>
              <a:rPr lang="ru-RU" dirty="0"/>
              <a:t>определяемые его руководителем</a:t>
            </a:r>
            <a:r>
              <a:rPr lang="ru-RU" dirty="0" smtClean="0"/>
              <a:t>;</a:t>
            </a:r>
          </a:p>
          <a:p>
            <a:pPr marL="285750" indent="-285750" algn="just">
              <a:buFont typeface="Wingdings" pitchFamily="2" charset="2"/>
              <a:buChar char="ü"/>
            </a:pPr>
            <a:r>
              <a:rPr lang="ru-RU" dirty="0" smtClean="0"/>
              <a:t> </a:t>
            </a:r>
            <a:r>
              <a:rPr lang="ru-RU" dirty="0"/>
              <a:t>должностное лицо </a:t>
            </a:r>
            <a:r>
              <a:rPr lang="ru-RU" dirty="0" smtClean="0"/>
              <a:t>органа </a:t>
            </a:r>
            <a:r>
              <a:rPr lang="ru-RU" dirty="0"/>
              <a:t>власти края  (исполнительных органов края, осуществляющих от имени Хабаровского края функции и полномочия учредителя, полномочия собственника имущества </a:t>
            </a:r>
            <a:r>
              <a:rPr lang="ru-RU" dirty="0" smtClean="0"/>
              <a:t>организаций);</a:t>
            </a:r>
          </a:p>
          <a:p>
            <a:pPr marL="285750" indent="-285750" algn="just">
              <a:buFont typeface="Wingdings" pitchFamily="2" charset="2"/>
              <a:buChar char="ü"/>
            </a:pPr>
            <a:r>
              <a:rPr lang="ru-RU" dirty="0" smtClean="0"/>
              <a:t>представитель </a:t>
            </a:r>
            <a:r>
              <a:rPr lang="ru-RU" dirty="0"/>
              <a:t>(представители) научных организаций и образовательных учреждений среднего, высшего и дополнительного профессионального образования, деятельность которых связана с государственной </a:t>
            </a:r>
            <a:r>
              <a:rPr lang="ru-RU" dirty="0" smtClean="0"/>
              <a:t>службой;</a:t>
            </a:r>
          </a:p>
          <a:p>
            <a:pPr marL="285750" indent="-285750" algn="just">
              <a:buFont typeface="Wingdings" pitchFamily="2" charset="2"/>
              <a:buChar char="ü"/>
            </a:pPr>
            <a:r>
              <a:rPr lang="ru-RU" dirty="0" smtClean="0"/>
              <a:t>представитель </a:t>
            </a:r>
            <a:r>
              <a:rPr lang="ru-RU" dirty="0"/>
              <a:t>общественного совета, образованного при </a:t>
            </a:r>
            <a:r>
              <a:rPr lang="ru-RU" dirty="0" smtClean="0"/>
              <a:t>организации; </a:t>
            </a:r>
            <a:r>
              <a:rPr lang="ru-RU" dirty="0"/>
              <a:t>представителей общественной организации ветеранов, профсоюзной </a:t>
            </a:r>
            <a:r>
              <a:rPr lang="ru-RU" dirty="0" smtClean="0"/>
              <a:t>организации.</a:t>
            </a:r>
            <a:endParaRPr lang="ru-RU" dirty="0"/>
          </a:p>
        </p:txBody>
      </p:sp>
    </p:spTree>
    <p:extLst>
      <p:ext uri="{BB962C8B-B14F-4D97-AF65-F5344CB8AC3E}">
        <p14:creationId xmlns:p14="http://schemas.microsoft.com/office/powerpoint/2010/main" xmlns="" val="1749835042"/>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893572" y="5733256"/>
            <a:ext cx="3203848" cy="945887"/>
          </a:xfrm>
          <a:prstGeom prst="rect">
            <a:avLst/>
          </a:prstGeom>
        </p:spPr>
      </p:pic>
      <p:pic>
        <p:nvPicPr>
          <p:cNvPr id="8"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7504" y="134562"/>
            <a:ext cx="1173163" cy="143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323528" y="764704"/>
            <a:ext cx="8649298" cy="5632311"/>
          </a:xfrm>
          <a:prstGeom prst="rect">
            <a:avLst/>
          </a:prstGeom>
          <a:noFill/>
        </p:spPr>
        <p:txBody>
          <a:bodyPr wrap="square" rtlCol="0">
            <a:spAutoFit/>
          </a:bodyPr>
          <a:lstStyle/>
          <a:p>
            <a:pPr algn="ctr"/>
            <a:r>
              <a:rPr lang="ru-RU" dirty="0"/>
              <a:t>Постановление Правительства Хабаровского края</a:t>
            </a:r>
          </a:p>
          <a:p>
            <a:pPr algn="ctr"/>
            <a:r>
              <a:rPr lang="ru-RU" dirty="0"/>
              <a:t>от 28 марта 2013 г. N 54-пр</a:t>
            </a:r>
          </a:p>
          <a:p>
            <a:pPr algn="ctr"/>
            <a:r>
              <a:rPr lang="ru-RU" dirty="0"/>
              <a:t>«Об утверждении порядка представления лицами, поступающими</a:t>
            </a:r>
          </a:p>
          <a:p>
            <a:pPr algn="ctr"/>
            <a:r>
              <a:rPr lang="ru-RU" dirty="0"/>
              <a:t>на должности руководителей краевых государственных</a:t>
            </a:r>
          </a:p>
          <a:p>
            <a:pPr algn="ctr"/>
            <a:r>
              <a:rPr lang="ru-RU" dirty="0"/>
              <a:t>учреждений, руководителями краевых государственных</a:t>
            </a:r>
          </a:p>
          <a:p>
            <a:pPr algn="ctr"/>
            <a:r>
              <a:rPr lang="ru-RU" dirty="0"/>
              <a:t>учреждений сведений о своих доходах, об имуществе</a:t>
            </a:r>
          </a:p>
          <a:p>
            <a:pPr algn="ctr"/>
            <a:r>
              <a:rPr lang="ru-RU" dirty="0"/>
              <a:t>и обязательствах имущественного характера, а также</a:t>
            </a:r>
          </a:p>
          <a:p>
            <a:pPr algn="ctr"/>
            <a:r>
              <a:rPr lang="ru-RU" dirty="0"/>
              <a:t>о доходах, об имуществе и обязательствах имущественного</a:t>
            </a:r>
          </a:p>
          <a:p>
            <a:pPr algn="ctr"/>
            <a:r>
              <a:rPr lang="ru-RU" dirty="0"/>
              <a:t>характера своих супруга (супруги) и несовершеннолетних детей</a:t>
            </a:r>
            <a:r>
              <a:rPr lang="ru-RU" dirty="0" smtClean="0"/>
              <a:t>»;</a:t>
            </a:r>
          </a:p>
          <a:p>
            <a:pPr algn="ctr"/>
            <a:endParaRPr lang="ru-RU" dirty="0"/>
          </a:p>
          <a:p>
            <a:pPr algn="ctr"/>
            <a:r>
              <a:rPr lang="ru-RU" dirty="0" smtClean="0"/>
              <a:t>Постановление Правительства Хабаровского края</a:t>
            </a:r>
            <a:endParaRPr lang="ru-RU" dirty="0"/>
          </a:p>
          <a:p>
            <a:pPr algn="ctr"/>
            <a:r>
              <a:rPr lang="ru-RU" dirty="0" smtClean="0"/>
              <a:t>от </a:t>
            </a:r>
            <a:r>
              <a:rPr lang="ru-RU" dirty="0"/>
              <a:t>13 мая 2013 г. N 108-пр</a:t>
            </a:r>
          </a:p>
          <a:p>
            <a:pPr algn="ctr"/>
            <a:r>
              <a:rPr lang="ru-RU" dirty="0" smtClean="0"/>
              <a:t>«Об утверждении положения о проверке достоверности и полноты</a:t>
            </a:r>
          </a:p>
          <a:p>
            <a:pPr algn="ctr"/>
            <a:r>
              <a:rPr lang="ru-RU" dirty="0" smtClean="0"/>
              <a:t>сведений о доходах, об имуществе и обязательствах</a:t>
            </a:r>
          </a:p>
          <a:p>
            <a:pPr algn="ctr"/>
            <a:r>
              <a:rPr lang="ru-RU" dirty="0" smtClean="0"/>
              <a:t>имущественного характера, представляемых гражданами,</a:t>
            </a:r>
          </a:p>
          <a:p>
            <a:pPr algn="ctr"/>
            <a:r>
              <a:rPr lang="ru-RU" dirty="0" smtClean="0"/>
              <a:t>претендующими на замещение должностей руководителей краевых</a:t>
            </a:r>
          </a:p>
          <a:p>
            <a:pPr algn="ctr"/>
            <a:r>
              <a:rPr lang="ru-RU" dirty="0" smtClean="0"/>
              <a:t>государственных учреждений, и лицами, замещающими эти</a:t>
            </a:r>
          </a:p>
          <a:p>
            <a:pPr algn="ctr"/>
            <a:r>
              <a:rPr lang="ru-RU" dirty="0" smtClean="0"/>
              <a:t>должности».</a:t>
            </a:r>
          </a:p>
          <a:p>
            <a:pPr algn="ctr"/>
            <a:endParaRPr lang="ru-RU" dirty="0"/>
          </a:p>
          <a:p>
            <a:pPr algn="ctr"/>
            <a:endParaRPr lang="ru-RU" dirty="0"/>
          </a:p>
        </p:txBody>
      </p:sp>
    </p:spTree>
    <p:extLst>
      <p:ext uri="{BB962C8B-B14F-4D97-AF65-F5344CB8AC3E}">
        <p14:creationId xmlns:p14="http://schemas.microsoft.com/office/powerpoint/2010/main" xmlns="" val="2865017586"/>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87743" y="5548344"/>
            <a:ext cx="3203848" cy="945887"/>
          </a:xfrm>
          <a:prstGeom prst="rect">
            <a:avLst/>
          </a:prstGeom>
        </p:spPr>
      </p:pic>
      <p:pic>
        <p:nvPicPr>
          <p:cNvPr id="8"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134562"/>
            <a:ext cx="1173163" cy="143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1331640" y="208162"/>
            <a:ext cx="7452320" cy="646331"/>
          </a:xfrm>
          <a:prstGeom prst="rect">
            <a:avLst/>
          </a:prstGeom>
          <a:noFill/>
        </p:spPr>
        <p:txBody>
          <a:bodyPr wrap="square" rtlCol="0">
            <a:spAutoFit/>
          </a:bodyPr>
          <a:lstStyle/>
          <a:p>
            <a:pPr algn="ctr"/>
            <a:r>
              <a:rPr lang="ru-RU" b="1" dirty="0" smtClean="0"/>
              <a:t>Анализ деклараций конфликте интересов, </a:t>
            </a:r>
          </a:p>
          <a:p>
            <a:pPr algn="ctr"/>
            <a:r>
              <a:rPr lang="ru-RU" b="1" dirty="0" smtClean="0"/>
              <a:t>выявление коррупционных рисков:</a:t>
            </a:r>
            <a:endParaRPr lang="ru-RU" b="1" dirty="0"/>
          </a:p>
        </p:txBody>
      </p:sp>
      <p:sp>
        <p:nvSpPr>
          <p:cNvPr id="6" name="Прямоугольник 5"/>
          <p:cNvSpPr/>
          <p:nvPr/>
        </p:nvSpPr>
        <p:spPr>
          <a:xfrm>
            <a:off x="287743" y="1583461"/>
            <a:ext cx="2484057" cy="9452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Министерство социального развития Московской области</a:t>
            </a:r>
            <a:endParaRPr lang="ru-RU" dirty="0"/>
          </a:p>
        </p:txBody>
      </p:sp>
      <p:sp>
        <p:nvSpPr>
          <p:cNvPr id="7" name="Прямоугольник 6"/>
          <p:cNvSpPr/>
          <p:nvPr/>
        </p:nvSpPr>
        <p:spPr>
          <a:xfrm>
            <a:off x="3842974" y="1124744"/>
            <a:ext cx="5229018" cy="17763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b="1" dirty="0" smtClean="0">
                <a:solidFill>
                  <a:srgbClr val="FF0000"/>
                </a:solidFill>
              </a:rPr>
              <a:t>                              </a:t>
            </a:r>
            <a:r>
              <a:rPr lang="ru-RU" b="1" dirty="0" err="1" smtClean="0">
                <a:solidFill>
                  <a:srgbClr val="002060"/>
                </a:solidFill>
              </a:rPr>
              <a:t>Аффилированность</a:t>
            </a:r>
            <a:r>
              <a:rPr lang="ru-RU" b="1" dirty="0" smtClean="0">
                <a:solidFill>
                  <a:srgbClr val="002060"/>
                </a:solidFill>
              </a:rPr>
              <a:t>:</a:t>
            </a:r>
          </a:p>
          <a:p>
            <a:pPr marL="285750" indent="-285750" algn="just">
              <a:buFont typeface="Wingdings" pitchFamily="2" charset="2"/>
              <a:buChar char="ü"/>
            </a:pPr>
            <a:r>
              <a:rPr lang="ru-RU" dirty="0" smtClean="0"/>
              <a:t>Директор учреждения заключила 21 контракт с фирмами супруга;</a:t>
            </a:r>
          </a:p>
          <a:p>
            <a:pPr marL="285750" indent="-285750" algn="just">
              <a:buFont typeface="Wingdings" pitchFamily="2" charset="2"/>
              <a:buChar char="ü"/>
            </a:pPr>
            <a:r>
              <a:rPr lang="ru-RU" dirty="0" smtClean="0"/>
              <a:t>В декларации о его коммерческой деятельности не указала сведения.</a:t>
            </a:r>
          </a:p>
          <a:p>
            <a:pPr marL="285750" indent="-285750" algn="ctr">
              <a:buFont typeface="Wingdings" pitchFamily="2" charset="2"/>
              <a:buChar char="ü"/>
            </a:pPr>
            <a:endParaRPr lang="ru-RU" dirty="0"/>
          </a:p>
        </p:txBody>
      </p:sp>
      <p:sp>
        <p:nvSpPr>
          <p:cNvPr id="9" name="Стрелка вправо с вырезом 8"/>
          <p:cNvSpPr/>
          <p:nvPr/>
        </p:nvSpPr>
        <p:spPr>
          <a:xfrm>
            <a:off x="2801127" y="1785932"/>
            <a:ext cx="936104" cy="534863"/>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223414" y="4005064"/>
            <a:ext cx="2664297"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Министерство физической культуры, спорта и туризма Московской области (далее – Министерство)</a:t>
            </a:r>
            <a:endParaRPr lang="ru-RU" dirty="0"/>
          </a:p>
        </p:txBody>
      </p:sp>
      <p:sp>
        <p:nvSpPr>
          <p:cNvPr id="11" name="Стрелка вправо с вырезом 10"/>
          <p:cNvSpPr/>
          <p:nvPr/>
        </p:nvSpPr>
        <p:spPr>
          <a:xfrm>
            <a:off x="2953537" y="4520414"/>
            <a:ext cx="936105" cy="576064"/>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3903613" y="3212976"/>
            <a:ext cx="5148064" cy="31909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2060"/>
                </a:solidFill>
              </a:rPr>
              <a:t>Нарушение процедуры трудоустройства, дополнительно прямая подчиненность:</a:t>
            </a:r>
          </a:p>
          <a:p>
            <a:pPr algn="ctr"/>
            <a:r>
              <a:rPr lang="ru-RU" dirty="0" smtClean="0"/>
              <a:t>Директором учреждения являлась матерью, приняла на работу сына, который ранее занимал руководящую должность в Министерстве;</a:t>
            </a:r>
          </a:p>
          <a:p>
            <a:pPr marL="285750" indent="-285750" algn="just">
              <a:buFont typeface="Wingdings" pitchFamily="2" charset="2"/>
              <a:buChar char="ü"/>
            </a:pPr>
            <a:r>
              <a:rPr lang="ru-RU" dirty="0" smtClean="0"/>
              <a:t>Уведомление о принятии бывшего ГГС на работу в учреждение не направленно в Министерство;</a:t>
            </a:r>
          </a:p>
          <a:p>
            <a:pPr marL="285750" indent="-285750" algn="just">
              <a:buFont typeface="Wingdings" pitchFamily="2" charset="2"/>
              <a:buChar char="ü"/>
            </a:pPr>
            <a:r>
              <a:rPr lang="ru-RU" dirty="0" err="1" smtClean="0"/>
              <a:t>Комиссионно</a:t>
            </a:r>
            <a:r>
              <a:rPr lang="ru-RU" dirty="0" smtClean="0"/>
              <a:t> в Министерстве вопрос трудоустройства на должность заместителя директора учреждения не рассматривался.</a:t>
            </a:r>
          </a:p>
          <a:p>
            <a:pPr marL="285750" indent="-285750" algn="just">
              <a:buFont typeface="Wingdings" pitchFamily="2" charset="2"/>
              <a:buChar char="ü"/>
            </a:pPr>
            <a:endParaRPr lang="ru-RU" dirty="0"/>
          </a:p>
        </p:txBody>
      </p:sp>
    </p:spTree>
    <p:extLst>
      <p:ext uri="{BB962C8B-B14F-4D97-AF65-F5344CB8AC3E}">
        <p14:creationId xmlns:p14="http://schemas.microsoft.com/office/powerpoint/2010/main" xmlns="" val="3430377368"/>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868144" y="5733256"/>
            <a:ext cx="3203848" cy="945887"/>
          </a:xfrm>
          <a:prstGeom prst="rect">
            <a:avLst/>
          </a:prstGeom>
        </p:spPr>
      </p:pic>
      <p:pic>
        <p:nvPicPr>
          <p:cNvPr id="8"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134562"/>
            <a:ext cx="1173163" cy="143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p:nvPr/>
        </p:nvSpPr>
        <p:spPr>
          <a:xfrm>
            <a:off x="1763688" y="548680"/>
            <a:ext cx="6768752" cy="646331"/>
          </a:xfrm>
          <a:prstGeom prst="rect">
            <a:avLst/>
          </a:prstGeom>
          <a:noFill/>
        </p:spPr>
        <p:txBody>
          <a:bodyPr wrap="square" rtlCol="0">
            <a:spAutoFit/>
          </a:bodyPr>
          <a:lstStyle/>
          <a:p>
            <a:pPr algn="ctr"/>
            <a:r>
              <a:rPr lang="ru-RU" b="1" dirty="0" smtClean="0"/>
              <a:t>Примеры злоупотребления полномочиями </a:t>
            </a:r>
          </a:p>
          <a:p>
            <a:pPr algn="ctr"/>
            <a:r>
              <a:rPr lang="ru-RU" b="1" dirty="0" smtClean="0"/>
              <a:t>подведомственными организациями:</a:t>
            </a:r>
            <a:endParaRPr lang="ru-RU" b="1" dirty="0"/>
          </a:p>
        </p:txBody>
      </p:sp>
      <p:pic>
        <p:nvPicPr>
          <p:cNvPr id="7" name="Рисунок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548320" y="1195009"/>
            <a:ext cx="799887" cy="601381"/>
          </a:xfrm>
          <a:prstGeom prst="rect">
            <a:avLst/>
          </a:prstGeom>
        </p:spPr>
      </p:pic>
      <p:pic>
        <p:nvPicPr>
          <p:cNvPr id="12" name="Рисунок 1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357811" y="1114028"/>
            <a:ext cx="1584176" cy="571103"/>
          </a:xfrm>
          <a:prstGeom prst="rect">
            <a:avLst/>
          </a:prstGeom>
        </p:spPr>
      </p:pic>
      <p:sp>
        <p:nvSpPr>
          <p:cNvPr id="15" name="Прямоугольник 14"/>
          <p:cNvSpPr/>
          <p:nvPr/>
        </p:nvSpPr>
        <p:spPr>
          <a:xfrm>
            <a:off x="539552" y="2132856"/>
            <a:ext cx="2808312"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ГБУЗ МО «</a:t>
            </a:r>
            <a:r>
              <a:rPr lang="ru-RU" dirty="0" err="1" smtClean="0"/>
              <a:t>Балашихинская</a:t>
            </a:r>
            <a:r>
              <a:rPr lang="ru-RU" dirty="0" smtClean="0"/>
              <a:t> стоматологическая поликлиника №1»</a:t>
            </a:r>
            <a:endParaRPr lang="ru-RU" dirty="0"/>
          </a:p>
        </p:txBody>
      </p:sp>
      <p:sp>
        <p:nvSpPr>
          <p:cNvPr id="16" name="Прямоугольник 15"/>
          <p:cNvSpPr/>
          <p:nvPr/>
        </p:nvSpPr>
        <p:spPr>
          <a:xfrm>
            <a:off x="4779034" y="2103341"/>
            <a:ext cx="4139952"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Сдача в аренду помещений медучреждения клинике супруга главврача (представление прокуратуры, увольнение руководителя учреждения)</a:t>
            </a:r>
            <a:endParaRPr lang="ru-RU" dirty="0"/>
          </a:p>
        </p:txBody>
      </p:sp>
      <p:sp>
        <p:nvSpPr>
          <p:cNvPr id="17" name="Штриховая стрелка вправо 16"/>
          <p:cNvSpPr/>
          <p:nvPr/>
        </p:nvSpPr>
        <p:spPr>
          <a:xfrm>
            <a:off x="3550811" y="2490235"/>
            <a:ext cx="1008112" cy="468052"/>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p:nvSpPr>
        <p:spPr>
          <a:xfrm>
            <a:off x="539552" y="3750460"/>
            <a:ext cx="2808312"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ГБУЗ МО «Люберецкая районная больница №2»</a:t>
            </a:r>
            <a:endParaRPr lang="ru-RU" dirty="0"/>
          </a:p>
        </p:txBody>
      </p:sp>
      <p:sp>
        <p:nvSpPr>
          <p:cNvPr id="19" name="Прямоугольник 18"/>
          <p:cNvSpPr/>
          <p:nvPr/>
        </p:nvSpPr>
        <p:spPr>
          <a:xfrm>
            <a:off x="4779035" y="3699705"/>
            <a:ext cx="4139951"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Заключение контрактов с коммерческими фирмами сына руководителя на 140 млн. руб. (увольнение руководителя).</a:t>
            </a:r>
            <a:endParaRPr lang="ru-RU" dirty="0"/>
          </a:p>
        </p:txBody>
      </p:sp>
      <p:sp>
        <p:nvSpPr>
          <p:cNvPr id="20" name="Штриховая стрелка вправо 19"/>
          <p:cNvSpPr/>
          <p:nvPr/>
        </p:nvSpPr>
        <p:spPr>
          <a:xfrm>
            <a:off x="3564703" y="4068255"/>
            <a:ext cx="1008112" cy="468052"/>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1455749747"/>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868144" y="5912113"/>
            <a:ext cx="3203848" cy="945887"/>
          </a:xfrm>
          <a:prstGeom prst="rect">
            <a:avLst/>
          </a:prstGeom>
        </p:spPr>
      </p:pic>
      <p:pic>
        <p:nvPicPr>
          <p:cNvPr id="8"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7504" y="134562"/>
            <a:ext cx="1173163" cy="143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p:nvPr/>
        </p:nvSpPr>
        <p:spPr>
          <a:xfrm>
            <a:off x="1763688" y="548680"/>
            <a:ext cx="6768752" cy="646331"/>
          </a:xfrm>
          <a:prstGeom prst="rect">
            <a:avLst/>
          </a:prstGeom>
          <a:noFill/>
        </p:spPr>
        <p:txBody>
          <a:bodyPr wrap="square" rtlCol="0">
            <a:spAutoFit/>
          </a:bodyPr>
          <a:lstStyle/>
          <a:p>
            <a:pPr algn="ctr"/>
            <a:r>
              <a:rPr lang="ru-RU" b="1" dirty="0" smtClean="0"/>
              <a:t>Примеры злоупотребления полномочиями </a:t>
            </a:r>
          </a:p>
          <a:p>
            <a:pPr algn="ctr"/>
            <a:r>
              <a:rPr lang="ru-RU" b="1" dirty="0" smtClean="0"/>
              <a:t>подведомственными организациями:</a:t>
            </a:r>
            <a:endParaRPr lang="ru-RU" b="1" dirty="0"/>
          </a:p>
        </p:txBody>
      </p:sp>
      <p:sp>
        <p:nvSpPr>
          <p:cNvPr id="6" name="Прямоугольник 5"/>
          <p:cNvSpPr/>
          <p:nvPr/>
        </p:nvSpPr>
        <p:spPr>
          <a:xfrm>
            <a:off x="950579" y="1916832"/>
            <a:ext cx="7848872" cy="2395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1320"/>
              </a:lnSpc>
            </a:pPr>
            <a:r>
              <a:rPr lang="ru-RU" sz="1200" dirty="0" smtClean="0">
                <a:latin typeface="Calibri" pitchFamily="34" charset="0"/>
                <a:cs typeface="Times New Roman" pitchFamily="18" charset="0"/>
              </a:rPr>
              <a:t>             </a:t>
            </a:r>
            <a:r>
              <a:rPr lang="ru-RU" sz="1200" b="1" dirty="0" smtClean="0">
                <a:effectLst>
                  <a:outerShdw blurRad="38100" dist="38100" dir="2700000" algn="tl">
                    <a:srgbClr val="000000">
                      <a:alpha val="43137"/>
                    </a:srgbClr>
                  </a:outerShdw>
                </a:effectLst>
                <a:latin typeface="Calibri" pitchFamily="34" charset="0"/>
                <a:cs typeface="Times New Roman" pitchFamily="18" charset="0"/>
              </a:rPr>
              <a:t>У </a:t>
            </a:r>
            <a:r>
              <a:rPr lang="ru-RU" sz="1200" b="1" dirty="0">
                <a:effectLst>
                  <a:outerShdw blurRad="38100" dist="38100" dir="2700000" algn="tl">
                    <a:srgbClr val="000000">
                      <a:alpha val="43137"/>
                    </a:srgbClr>
                  </a:outerShdw>
                </a:effectLst>
                <a:latin typeface="Calibri" pitchFamily="34" charset="0"/>
                <a:cs typeface="Times New Roman" pitchFamily="18" charset="0"/>
              </a:rPr>
              <a:t>директора </a:t>
            </a:r>
            <a:r>
              <a:rPr lang="ru-RU" sz="1200" b="1" dirty="0" smtClean="0">
                <a:effectLst>
                  <a:outerShdw blurRad="38100" dist="38100" dir="2700000" algn="tl">
                    <a:srgbClr val="000000">
                      <a:alpha val="43137"/>
                    </a:srgbClr>
                  </a:outerShdw>
                </a:effectLst>
                <a:latin typeface="Calibri" pitchFamily="34" charset="0"/>
                <a:cs typeface="Times New Roman" pitchFamily="18" charset="0"/>
              </a:rPr>
              <a:t>школы </a:t>
            </a:r>
            <a:r>
              <a:rPr lang="ru-RU" sz="1200" b="1" dirty="0">
                <a:effectLst>
                  <a:outerShdw blurRad="38100" dist="38100" dir="2700000" algn="tl">
                    <a:srgbClr val="000000">
                      <a:alpha val="43137"/>
                    </a:srgbClr>
                  </a:outerShdw>
                </a:effectLst>
                <a:latin typeface="Calibri" pitchFamily="34" charset="0"/>
                <a:cs typeface="Times New Roman" pitchFamily="18" charset="0"/>
              </a:rPr>
              <a:t>работает в его подчинении супруга на </a:t>
            </a:r>
            <a:r>
              <a:rPr lang="ru-RU" sz="1200" b="1" dirty="0" smtClean="0">
                <a:effectLst>
                  <a:outerShdw blurRad="38100" dist="38100" dir="2700000" algn="tl">
                    <a:srgbClr val="000000">
                      <a:alpha val="43137"/>
                    </a:srgbClr>
                  </a:outerShdw>
                </a:effectLst>
                <a:latin typeface="Calibri" pitchFamily="34" charset="0"/>
                <a:cs typeface="Times New Roman" pitchFamily="18" charset="0"/>
              </a:rPr>
              <a:t>должности учителя. Согласно </a:t>
            </a:r>
            <a:r>
              <a:rPr lang="ru-RU" sz="1200" b="1" dirty="0">
                <a:effectLst>
                  <a:outerShdw blurRad="38100" dist="38100" dir="2700000" algn="tl">
                    <a:srgbClr val="000000">
                      <a:alpha val="43137"/>
                    </a:srgbClr>
                  </a:outerShdw>
                </a:effectLst>
                <a:latin typeface="Calibri" pitchFamily="34" charset="0"/>
                <a:cs typeface="Times New Roman" pitchFamily="18" charset="0"/>
              </a:rPr>
              <a:t>пункту 3.3. Устава учреждения руководитель учреждения </a:t>
            </a:r>
            <a:r>
              <a:rPr lang="ru-RU" sz="1200" b="1" dirty="0" smtClean="0">
                <a:effectLst>
                  <a:outerShdw blurRad="38100" dist="38100" dir="2700000" algn="tl">
                    <a:srgbClr val="000000">
                      <a:alpha val="43137"/>
                    </a:srgbClr>
                  </a:outerShdw>
                </a:effectLst>
                <a:latin typeface="Calibri" pitchFamily="34" charset="0"/>
                <a:cs typeface="Times New Roman" pitchFamily="18" charset="0"/>
              </a:rPr>
              <a:t>в установленном </a:t>
            </a:r>
            <a:r>
              <a:rPr lang="ru-RU" sz="1200" b="1" dirty="0">
                <a:effectLst>
                  <a:outerShdw blurRad="38100" dist="38100" dir="2700000" algn="tl">
                    <a:srgbClr val="000000">
                      <a:alpha val="43137"/>
                    </a:srgbClr>
                  </a:outerShdw>
                </a:effectLst>
                <a:latin typeface="Calibri" pitchFamily="34" charset="0"/>
                <a:cs typeface="Times New Roman" pitchFamily="18" charset="0"/>
              </a:rPr>
              <a:t>порядке осуществляет прием на работу и увольнение </a:t>
            </a:r>
            <a:r>
              <a:rPr lang="ru-RU" sz="1200" b="1" dirty="0" smtClean="0">
                <a:effectLst>
                  <a:outerShdw blurRad="38100" dist="38100" dir="2700000" algn="tl">
                    <a:srgbClr val="000000">
                      <a:alpha val="43137"/>
                    </a:srgbClr>
                  </a:outerShdw>
                </a:effectLst>
                <a:latin typeface="Calibri" pitchFamily="34" charset="0"/>
                <a:cs typeface="Times New Roman" pitchFamily="18" charset="0"/>
              </a:rPr>
              <a:t>работников учреждения</a:t>
            </a:r>
            <a:r>
              <a:rPr lang="ru-RU" sz="1200" b="1" dirty="0">
                <a:effectLst>
                  <a:outerShdw blurRad="38100" dist="38100" dir="2700000" algn="tl">
                    <a:srgbClr val="000000">
                      <a:alpha val="43137"/>
                    </a:srgbClr>
                  </a:outerShdw>
                </a:effectLst>
                <a:latin typeface="Calibri" pitchFamily="34" charset="0"/>
                <a:cs typeface="Times New Roman" pitchFamily="18" charset="0"/>
              </a:rPr>
              <a:t>, утверждает должностные инструкции, решает вопросы оплаты </a:t>
            </a:r>
            <a:r>
              <a:rPr lang="ru-RU" sz="1200" b="1" dirty="0" smtClean="0">
                <a:effectLst>
                  <a:outerShdw blurRad="38100" dist="38100" dir="2700000" algn="tl">
                    <a:srgbClr val="000000">
                      <a:alpha val="43137"/>
                    </a:srgbClr>
                  </a:outerShdw>
                </a:effectLst>
                <a:latin typeface="Calibri" pitchFamily="34" charset="0"/>
                <a:cs typeface="Times New Roman" pitchFamily="18" charset="0"/>
              </a:rPr>
              <a:t>труда работников </a:t>
            </a:r>
            <a:r>
              <a:rPr lang="ru-RU" sz="1200" b="1" dirty="0">
                <a:effectLst>
                  <a:outerShdw blurRad="38100" dist="38100" dir="2700000" algn="tl">
                    <a:srgbClr val="000000">
                      <a:alpha val="43137"/>
                    </a:srgbClr>
                  </a:outerShdw>
                </a:effectLst>
                <a:latin typeface="Calibri" pitchFamily="34" charset="0"/>
                <a:cs typeface="Times New Roman" pitchFamily="18" charset="0"/>
              </a:rPr>
              <a:t>учреждения.</a:t>
            </a:r>
          </a:p>
          <a:p>
            <a:pPr algn="just">
              <a:lnSpc>
                <a:spcPts val="1320"/>
              </a:lnSpc>
            </a:pPr>
            <a:r>
              <a:rPr lang="ru-RU" sz="1200" b="1" dirty="0" smtClean="0">
                <a:effectLst>
                  <a:outerShdw blurRad="38100" dist="38100" dir="2700000" algn="tl">
                    <a:srgbClr val="000000">
                      <a:alpha val="43137"/>
                    </a:srgbClr>
                  </a:outerShdw>
                </a:effectLst>
                <a:latin typeface="Calibri" pitchFamily="34" charset="0"/>
                <a:cs typeface="Times New Roman" pitchFamily="18" charset="0"/>
              </a:rPr>
              <a:t>             Кроме </a:t>
            </a:r>
            <a:r>
              <a:rPr lang="ru-RU" sz="1200" b="1" dirty="0">
                <a:effectLst>
                  <a:outerShdw blurRad="38100" dist="38100" dir="2700000" algn="tl">
                    <a:srgbClr val="000000">
                      <a:alpha val="43137"/>
                    </a:srgbClr>
                  </a:outerShdw>
                </a:effectLst>
                <a:latin typeface="Calibri" pitchFamily="34" charset="0"/>
                <a:cs typeface="Times New Roman" pitchFamily="18" charset="0"/>
              </a:rPr>
              <a:t>того, в учреждении действует Положение об условиях оплаты </a:t>
            </a:r>
            <a:r>
              <a:rPr lang="ru-RU" sz="1200" b="1" dirty="0" smtClean="0">
                <a:effectLst>
                  <a:outerShdw blurRad="38100" dist="38100" dir="2700000" algn="tl">
                    <a:srgbClr val="000000">
                      <a:alpha val="43137"/>
                    </a:srgbClr>
                  </a:outerShdw>
                </a:effectLst>
                <a:latin typeface="Calibri" pitchFamily="34" charset="0"/>
                <a:cs typeface="Times New Roman" pitchFamily="18" charset="0"/>
              </a:rPr>
              <a:t>труда работников </a:t>
            </a:r>
            <a:r>
              <a:rPr lang="ru-RU" sz="1200" b="1" dirty="0">
                <a:effectLst>
                  <a:outerShdw blurRad="38100" dist="38100" dir="2700000" algn="tl">
                    <a:srgbClr val="000000">
                      <a:alpha val="43137"/>
                    </a:srgbClr>
                  </a:outerShdw>
                </a:effectLst>
                <a:latin typeface="Calibri" pitchFamily="34" charset="0"/>
                <a:cs typeface="Times New Roman" pitchFamily="18" charset="0"/>
              </a:rPr>
              <a:t>учреждения согласно которому руководителем учреждения в </a:t>
            </a:r>
            <a:r>
              <a:rPr lang="ru-RU" sz="1200" b="1" dirty="0" smtClean="0">
                <a:effectLst>
                  <a:outerShdw blurRad="38100" dist="38100" dir="2700000" algn="tl">
                    <a:srgbClr val="000000">
                      <a:alpha val="43137"/>
                    </a:srgbClr>
                  </a:outerShdw>
                </a:effectLst>
                <a:latin typeface="Calibri" pitchFamily="34" charset="0"/>
                <a:cs typeface="Times New Roman" pitchFamily="18" charset="0"/>
              </a:rPr>
              <a:t>отношении начальников </a:t>
            </a:r>
            <a:r>
              <a:rPr lang="ru-RU" sz="1200" b="1" dirty="0">
                <a:effectLst>
                  <a:outerShdw blurRad="38100" dist="38100" dir="2700000" algn="tl">
                    <a:srgbClr val="000000">
                      <a:alpha val="43137"/>
                    </a:srgbClr>
                  </a:outerShdw>
                </a:effectLst>
                <a:latin typeface="Calibri" pitchFamily="34" charset="0"/>
                <a:cs typeface="Times New Roman" pitchFamily="18" charset="0"/>
              </a:rPr>
              <a:t>отделов устанавливаются, в том числе и повышающий </a:t>
            </a:r>
            <a:r>
              <a:rPr lang="ru-RU" sz="1200" b="1" dirty="0" smtClean="0">
                <a:effectLst>
                  <a:outerShdw blurRad="38100" dist="38100" dir="2700000" algn="tl">
                    <a:srgbClr val="000000">
                      <a:alpha val="43137"/>
                    </a:srgbClr>
                  </a:outerShdw>
                </a:effectLst>
                <a:latin typeface="Calibri" pitchFamily="34" charset="0"/>
                <a:cs typeface="Times New Roman" pitchFamily="18" charset="0"/>
              </a:rPr>
              <a:t>персональный коэффициент </a:t>
            </a:r>
            <a:r>
              <a:rPr lang="ru-RU" sz="1200" b="1" dirty="0">
                <a:effectLst>
                  <a:outerShdw blurRad="38100" dist="38100" dir="2700000" algn="tl">
                    <a:srgbClr val="000000">
                      <a:alpha val="43137"/>
                    </a:srgbClr>
                  </a:outerShdw>
                </a:effectLst>
                <a:latin typeface="Calibri" pitchFamily="34" charset="0"/>
                <a:cs typeface="Times New Roman" pitchFamily="18" charset="0"/>
              </a:rPr>
              <a:t>к окладу, а также выплаты стимулирующего характера (премии по </a:t>
            </a:r>
            <a:r>
              <a:rPr lang="ru-RU" sz="1200" b="1" dirty="0" smtClean="0">
                <a:effectLst>
                  <a:outerShdw blurRad="38100" dist="38100" dir="2700000" algn="tl">
                    <a:srgbClr val="000000">
                      <a:alpha val="43137"/>
                    </a:srgbClr>
                  </a:outerShdw>
                </a:effectLst>
                <a:latin typeface="Calibri" pitchFamily="34" charset="0"/>
                <a:cs typeface="Times New Roman" pitchFamily="18" charset="0"/>
              </a:rPr>
              <a:t>итогам работы </a:t>
            </a:r>
            <a:r>
              <a:rPr lang="ru-RU" sz="1200" b="1" dirty="0">
                <a:effectLst>
                  <a:outerShdw blurRad="38100" dist="38100" dir="2700000" algn="tl">
                    <a:srgbClr val="000000">
                      <a:alpha val="43137"/>
                    </a:srgbClr>
                  </a:outerShdw>
                </a:effectLst>
                <a:latin typeface="Calibri" pitchFamily="34" charset="0"/>
                <a:cs typeface="Times New Roman" pitchFamily="18" charset="0"/>
              </a:rPr>
              <a:t>в течение года, премии за высокое качество работ, премии за интенсивность </a:t>
            </a:r>
            <a:r>
              <a:rPr lang="ru-RU" sz="1200" b="1" dirty="0" smtClean="0">
                <a:effectLst>
                  <a:outerShdw blurRad="38100" dist="38100" dir="2700000" algn="tl">
                    <a:srgbClr val="000000">
                      <a:alpha val="43137"/>
                    </a:srgbClr>
                  </a:outerShdw>
                </a:effectLst>
                <a:latin typeface="Calibri" pitchFamily="34" charset="0"/>
                <a:cs typeface="Times New Roman" pitchFamily="18" charset="0"/>
              </a:rPr>
              <a:t>и высокие </a:t>
            </a:r>
            <a:r>
              <a:rPr lang="ru-RU" sz="1200" b="1" dirty="0">
                <a:effectLst>
                  <a:outerShdw blurRad="38100" dist="38100" dir="2700000" algn="tl">
                    <a:srgbClr val="000000">
                      <a:alpha val="43137"/>
                    </a:srgbClr>
                  </a:outerShdw>
                </a:effectLst>
                <a:latin typeface="Calibri" pitchFamily="34" charset="0"/>
                <a:cs typeface="Times New Roman" pitchFamily="18" charset="0"/>
              </a:rPr>
              <a:t>результаты работы</a:t>
            </a:r>
            <a:r>
              <a:rPr lang="ru-RU" sz="1200" b="1" dirty="0" smtClean="0">
                <a:effectLst>
                  <a:outerShdw blurRad="38100" dist="38100" dir="2700000" algn="tl">
                    <a:srgbClr val="000000">
                      <a:alpha val="43137"/>
                    </a:srgbClr>
                  </a:outerShdw>
                </a:effectLst>
                <a:latin typeface="Calibri" pitchFamily="34" charset="0"/>
                <a:cs typeface="Times New Roman" pitchFamily="18" charset="0"/>
              </a:rPr>
              <a:t>)</a:t>
            </a:r>
            <a:r>
              <a:rPr lang="ru-RU" sz="1200" dirty="0" smtClean="0">
                <a:effectLst>
                  <a:outerShdw blurRad="38100" dist="38100" dir="2700000" algn="tl">
                    <a:srgbClr val="000000">
                      <a:alpha val="43137"/>
                    </a:srgbClr>
                  </a:outerShdw>
                </a:effectLst>
                <a:latin typeface="Calibri" pitchFamily="34" charset="0"/>
                <a:cs typeface="Times New Roman" pitchFamily="18" charset="0"/>
              </a:rPr>
              <a:t>.</a:t>
            </a:r>
            <a:endParaRPr lang="en-US" sz="1200" dirty="0" smtClean="0">
              <a:effectLst>
                <a:outerShdw blurRad="38100" dist="38100" dir="2700000" algn="tl">
                  <a:srgbClr val="000000">
                    <a:alpha val="43137"/>
                  </a:srgbClr>
                </a:outerShdw>
              </a:effectLst>
              <a:latin typeface="Calibri" pitchFamily="34" charset="0"/>
              <a:cs typeface="Times New Roman" pitchFamily="18" charset="0"/>
            </a:endParaRPr>
          </a:p>
          <a:p>
            <a:pPr algn="just">
              <a:lnSpc>
                <a:spcPts val="1320"/>
              </a:lnSpc>
            </a:pPr>
            <a:r>
              <a:rPr lang="en-US" sz="1200" b="1" dirty="0" smtClean="0">
                <a:effectLst>
                  <a:outerShdw blurRad="38100" dist="38100" dir="2700000" algn="tl">
                    <a:srgbClr val="000000">
                      <a:alpha val="43137"/>
                    </a:srgbClr>
                  </a:outerShdw>
                </a:effectLst>
                <a:latin typeface="Calibri" pitchFamily="34" charset="0"/>
                <a:cs typeface="Times New Roman" pitchFamily="18" charset="0"/>
              </a:rPr>
              <a:t>              </a:t>
            </a:r>
            <a:r>
              <a:rPr lang="ru-RU" sz="1200" b="1" dirty="0" smtClean="0">
                <a:effectLst>
                  <a:outerShdw blurRad="38100" dist="38100" dir="2700000" algn="tl">
                    <a:srgbClr val="000000">
                      <a:alpha val="43137"/>
                    </a:srgbClr>
                  </a:outerShdw>
                </a:effectLst>
                <a:latin typeface="Calibri" pitchFamily="34" charset="0"/>
                <a:cs typeface="Times New Roman" pitchFamily="18" charset="0"/>
              </a:rPr>
              <a:t>Следовательно</a:t>
            </a:r>
            <a:r>
              <a:rPr lang="ru-RU" sz="1200" b="1" dirty="0">
                <a:effectLst>
                  <a:outerShdw blurRad="38100" dist="38100" dir="2700000" algn="tl">
                    <a:srgbClr val="000000">
                      <a:alpha val="43137"/>
                    </a:srgbClr>
                  </a:outerShdw>
                </a:effectLst>
                <a:latin typeface="Calibri" pitchFamily="34" charset="0"/>
                <a:cs typeface="Times New Roman" pitchFamily="18" charset="0"/>
              </a:rPr>
              <a:t>, директор школы принимает обязательные для исполнения решения по кадровым, организационным, финансовым и иным вопросам в отношении учителя – своей супруги.</a:t>
            </a:r>
          </a:p>
          <a:p>
            <a:pPr algn="just">
              <a:lnSpc>
                <a:spcPts val="1320"/>
              </a:lnSpc>
            </a:pPr>
            <a:endParaRPr lang="ru-RU" sz="1200" dirty="0">
              <a:effectLst>
                <a:outerShdw blurRad="38100" dist="38100" dir="2700000" algn="tl">
                  <a:srgbClr val="000000">
                    <a:alpha val="43137"/>
                  </a:srgbClr>
                </a:outerShdw>
              </a:effectLst>
              <a:latin typeface="Calibri" pitchFamily="34" charset="0"/>
              <a:cs typeface="Times New Roman" pitchFamily="18" charset="0"/>
            </a:endParaRPr>
          </a:p>
        </p:txBody>
      </p:sp>
      <p:sp>
        <p:nvSpPr>
          <p:cNvPr id="15" name="Прямоугольник 14"/>
          <p:cNvSpPr/>
          <p:nvPr/>
        </p:nvSpPr>
        <p:spPr>
          <a:xfrm>
            <a:off x="904064" y="4437113"/>
            <a:ext cx="7941901" cy="1368152"/>
          </a:xfrm>
          <a:prstGeom prst="rect">
            <a:avLst/>
          </a:prstGeom>
          <a:solidFill>
            <a:schemeClr val="accent1">
              <a:alpha val="7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000" b="1" dirty="0">
                <a:solidFill>
                  <a:schemeClr val="tx1"/>
                </a:solidFill>
                <a:latin typeface="Times New Roman" pitchFamily="18" charset="0"/>
                <a:cs typeface="Times New Roman" pitchFamily="18" charset="0"/>
              </a:rPr>
              <a:t> </a:t>
            </a:r>
            <a:r>
              <a:rPr lang="en-US" sz="1000" b="1" dirty="0" smtClean="0">
                <a:solidFill>
                  <a:schemeClr val="tx1"/>
                </a:solidFill>
                <a:latin typeface="Times New Roman" pitchFamily="18" charset="0"/>
                <a:cs typeface="Times New Roman" pitchFamily="18" charset="0"/>
              </a:rPr>
              <a:t>                  </a:t>
            </a:r>
            <a:r>
              <a:rPr lang="ru-RU" sz="1000" b="1" dirty="0" smtClean="0">
                <a:solidFill>
                  <a:schemeClr val="tx1"/>
                </a:solidFill>
                <a:latin typeface="Calibri" pitchFamily="34" charset="0"/>
                <a:cs typeface="Times New Roman" pitchFamily="18" charset="0"/>
              </a:rPr>
              <a:t>Специалист </a:t>
            </a:r>
            <a:r>
              <a:rPr lang="ru-RU" sz="1000" b="1" dirty="0">
                <a:solidFill>
                  <a:schemeClr val="tx1"/>
                </a:solidFill>
                <a:latin typeface="Calibri" pitchFamily="34" charset="0"/>
                <a:cs typeface="Times New Roman" pitchFamily="18" charset="0"/>
              </a:rPr>
              <a:t>по кадрам фиктивно устраивает на работу двоюродного брата супруга </a:t>
            </a:r>
            <a:r>
              <a:rPr lang="ru-RU" sz="1000" b="1" dirty="0" smtClean="0">
                <a:solidFill>
                  <a:schemeClr val="tx1"/>
                </a:solidFill>
                <a:latin typeface="Calibri" pitchFamily="34" charset="0"/>
                <a:cs typeface="Times New Roman" pitchFamily="18" charset="0"/>
              </a:rPr>
              <a:t>в образовательное </a:t>
            </a:r>
            <a:r>
              <a:rPr lang="ru-RU" sz="1000" b="1" dirty="0">
                <a:solidFill>
                  <a:schemeClr val="tx1"/>
                </a:solidFill>
                <a:latin typeface="Calibri" pitchFamily="34" charset="0"/>
                <a:cs typeface="Times New Roman" pitchFamily="18" charset="0"/>
              </a:rPr>
              <a:t>учреждение и фиктивно оформляет его студентом, получает на </a:t>
            </a:r>
            <a:r>
              <a:rPr lang="ru-RU" sz="1000" b="1" dirty="0" smtClean="0">
                <a:solidFill>
                  <a:schemeClr val="tx1"/>
                </a:solidFill>
                <a:latin typeface="Calibri" pitchFamily="34" charset="0"/>
                <a:cs typeface="Times New Roman" pitchFamily="18" charset="0"/>
              </a:rPr>
              <a:t>него банковскую </a:t>
            </a:r>
            <a:r>
              <a:rPr lang="ru-RU" sz="1000" b="1" dirty="0">
                <a:solidFill>
                  <a:schemeClr val="tx1"/>
                </a:solidFill>
                <a:latin typeface="Calibri" pitchFamily="34" charset="0"/>
                <a:cs typeface="Times New Roman" pitchFamily="18" charset="0"/>
              </a:rPr>
              <a:t>карту. В течение года она снимает с карты на свои нужды стипендию </a:t>
            </a:r>
            <a:r>
              <a:rPr lang="ru-RU" sz="1000" b="1" dirty="0" smtClean="0">
                <a:solidFill>
                  <a:schemeClr val="tx1"/>
                </a:solidFill>
                <a:latin typeface="Calibri" pitchFamily="34" charset="0"/>
                <a:cs typeface="Times New Roman" pitchFamily="18" charset="0"/>
              </a:rPr>
              <a:t>и заработную </a:t>
            </a:r>
            <a:r>
              <a:rPr lang="ru-RU" sz="1000" b="1" dirty="0">
                <a:solidFill>
                  <a:schemeClr val="tx1"/>
                </a:solidFill>
                <a:latin typeface="Calibri" pitchFamily="34" charset="0"/>
                <a:cs typeface="Times New Roman" pitchFamily="18" charset="0"/>
              </a:rPr>
              <a:t>плату родственника.</a:t>
            </a:r>
          </a:p>
          <a:p>
            <a:pPr algn="just"/>
            <a:r>
              <a:rPr lang="en-US" sz="1000" b="1" dirty="0" smtClean="0">
                <a:solidFill>
                  <a:schemeClr val="tx1"/>
                </a:solidFill>
                <a:latin typeface="Calibri" pitchFamily="34" charset="0"/>
                <a:cs typeface="Times New Roman" pitchFamily="18" charset="0"/>
              </a:rPr>
              <a:t>                   </a:t>
            </a:r>
            <a:r>
              <a:rPr lang="ru-RU" sz="1000" b="1" dirty="0" smtClean="0">
                <a:solidFill>
                  <a:schemeClr val="tx1"/>
                </a:solidFill>
                <a:latin typeface="Calibri" pitchFamily="34" charset="0"/>
                <a:cs typeface="Times New Roman" pitchFamily="18" charset="0"/>
              </a:rPr>
              <a:t>Родственник </a:t>
            </a:r>
            <a:r>
              <a:rPr lang="ru-RU" sz="1000" b="1" dirty="0">
                <a:solidFill>
                  <a:schemeClr val="tx1"/>
                </a:solidFill>
                <a:latin typeface="Calibri" pitchFamily="34" charset="0"/>
                <a:cs typeface="Times New Roman" pitchFamily="18" charset="0"/>
              </a:rPr>
              <a:t>документов никаких не передавал, заявлений не писал, работу и </a:t>
            </a:r>
            <a:r>
              <a:rPr lang="ru-RU" sz="1000" b="1" dirty="0" smtClean="0">
                <a:solidFill>
                  <a:schemeClr val="tx1"/>
                </a:solidFill>
                <a:latin typeface="Calibri" pitchFamily="34" charset="0"/>
                <a:cs typeface="Times New Roman" pitchFamily="18" charset="0"/>
              </a:rPr>
              <a:t>учебу не </a:t>
            </a:r>
            <a:r>
              <a:rPr lang="ru-RU" sz="1000" b="1" dirty="0">
                <a:solidFill>
                  <a:schemeClr val="tx1"/>
                </a:solidFill>
                <a:latin typeface="Calibri" pitchFamily="34" charset="0"/>
                <a:cs typeface="Times New Roman" pitchFamily="18" charset="0"/>
              </a:rPr>
              <a:t>посещал. Пользуясь доверием работников организации и недостаточным </a:t>
            </a:r>
            <a:r>
              <a:rPr lang="ru-RU" sz="1000" b="1" dirty="0" smtClean="0">
                <a:solidFill>
                  <a:schemeClr val="tx1"/>
                </a:solidFill>
                <a:latin typeface="Calibri" pitchFamily="34" charset="0"/>
                <a:cs typeface="Times New Roman" pitchFamily="18" charset="0"/>
              </a:rPr>
              <a:t>контролем руководства </a:t>
            </a:r>
            <a:r>
              <a:rPr lang="ru-RU" sz="1000" b="1" dirty="0">
                <a:solidFill>
                  <a:schemeClr val="tx1"/>
                </a:solidFill>
                <a:latin typeface="Calibri" pitchFamily="34" charset="0"/>
                <a:cs typeface="Times New Roman" pitchFamily="18" charset="0"/>
              </a:rPr>
              <a:t>учреждения, она оформляла необходимые документы, переводила его </a:t>
            </a:r>
            <a:r>
              <a:rPr lang="ru-RU" sz="1000" b="1" dirty="0" smtClean="0">
                <a:solidFill>
                  <a:schemeClr val="tx1"/>
                </a:solidFill>
                <a:latin typeface="Calibri" pitchFamily="34" charset="0"/>
                <a:cs typeface="Times New Roman" pitchFamily="18" charset="0"/>
              </a:rPr>
              <a:t>с должности </a:t>
            </a:r>
            <a:r>
              <a:rPr lang="ru-RU" sz="1000" b="1" dirty="0">
                <a:solidFill>
                  <a:schemeClr val="tx1"/>
                </a:solidFill>
                <a:latin typeface="Calibri" pitchFamily="34" charset="0"/>
                <a:cs typeface="Times New Roman" pitchFamily="18" charset="0"/>
              </a:rPr>
              <a:t>на должность, просила педагогов проставлять положительные оценки </a:t>
            </a:r>
            <a:r>
              <a:rPr lang="ru-RU" sz="1000" b="1" dirty="0" smtClean="0">
                <a:solidFill>
                  <a:schemeClr val="tx1"/>
                </a:solidFill>
                <a:latin typeface="Calibri" pitchFamily="34" charset="0"/>
                <a:cs typeface="Times New Roman" pitchFamily="18" charset="0"/>
              </a:rPr>
              <a:t>в зачетной </a:t>
            </a:r>
            <a:r>
              <a:rPr lang="ru-RU" sz="1000" b="1" dirty="0">
                <a:solidFill>
                  <a:schemeClr val="tx1"/>
                </a:solidFill>
                <a:latin typeface="Calibri" pitchFamily="34" charset="0"/>
                <a:cs typeface="Times New Roman" pitchFamily="18" charset="0"/>
              </a:rPr>
              <a:t>книжке</a:t>
            </a:r>
          </a:p>
        </p:txBody>
      </p:sp>
      <p:pic>
        <p:nvPicPr>
          <p:cNvPr id="2" name="Рисунок 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355976" y="1282260"/>
            <a:ext cx="1394956" cy="784663"/>
          </a:xfrm>
          <a:prstGeom prst="rect">
            <a:avLst/>
          </a:prstGeom>
        </p:spPr>
      </p:pic>
    </p:spTree>
    <p:extLst>
      <p:ext uri="{BB962C8B-B14F-4D97-AF65-F5344CB8AC3E}">
        <p14:creationId xmlns:p14="http://schemas.microsoft.com/office/powerpoint/2010/main" xmlns="" val="601453970"/>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868144" y="5733256"/>
            <a:ext cx="3203848" cy="945887"/>
          </a:xfrm>
          <a:prstGeom prst="rect">
            <a:avLst/>
          </a:prstGeom>
        </p:spPr>
      </p:pic>
      <p:pic>
        <p:nvPicPr>
          <p:cNvPr id="8"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134562"/>
            <a:ext cx="1173163" cy="143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Прямоугольник 1"/>
          <p:cNvSpPr/>
          <p:nvPr/>
        </p:nvSpPr>
        <p:spPr>
          <a:xfrm>
            <a:off x="2286000" y="2828836"/>
            <a:ext cx="4572000" cy="1200329"/>
          </a:xfrm>
          <a:prstGeom prst="rect">
            <a:avLst/>
          </a:prstGeom>
        </p:spPr>
        <p:txBody>
          <a:bodyPr>
            <a:spAutoFit/>
          </a:bodyPr>
          <a:lstStyle/>
          <a:p>
            <a:pPr algn="ctr"/>
            <a:r>
              <a:rPr lang="ru-RU" b="1" dirty="0">
                <a:solidFill>
                  <a:schemeClr val="bg1">
                    <a:lumMod val="95000"/>
                    <a:lumOff val="5000"/>
                  </a:schemeClr>
                </a:solidFill>
              </a:rPr>
              <a:t>Типичные нарушения закона при реализации мер, </a:t>
            </a:r>
          </a:p>
          <a:p>
            <a:pPr algn="ctr"/>
            <a:r>
              <a:rPr lang="ru-RU" b="1" dirty="0">
                <a:solidFill>
                  <a:schemeClr val="bg1">
                    <a:lumMod val="95000"/>
                    <a:lumOff val="5000"/>
                  </a:schemeClr>
                </a:solidFill>
              </a:rPr>
              <a:t>предусмотренных нормативными правовыми актами:</a:t>
            </a:r>
          </a:p>
        </p:txBody>
      </p:sp>
      <p:sp>
        <p:nvSpPr>
          <p:cNvPr id="6" name="TextBox 5"/>
          <p:cNvSpPr txBox="1"/>
          <p:nvPr/>
        </p:nvSpPr>
        <p:spPr>
          <a:xfrm>
            <a:off x="1763688" y="260648"/>
            <a:ext cx="6552728" cy="646331"/>
          </a:xfrm>
          <a:prstGeom prst="rect">
            <a:avLst/>
          </a:prstGeom>
          <a:noFill/>
        </p:spPr>
        <p:txBody>
          <a:bodyPr wrap="square" rtlCol="0">
            <a:spAutoFit/>
          </a:bodyPr>
          <a:lstStyle/>
          <a:p>
            <a:pPr algn="ctr"/>
            <a:r>
              <a:rPr lang="ru-RU" b="1" dirty="0" smtClean="0"/>
              <a:t>Типичные нарушения закона при реализации мер, </a:t>
            </a:r>
          </a:p>
          <a:p>
            <a:pPr algn="ctr"/>
            <a:r>
              <a:rPr lang="ru-RU" b="1" dirty="0" smtClean="0"/>
              <a:t>предусмотренных нормативными правовыми актами:</a:t>
            </a:r>
            <a:endParaRPr lang="ru-RU" b="1" dirty="0"/>
          </a:p>
        </p:txBody>
      </p:sp>
      <p:graphicFrame>
        <p:nvGraphicFramePr>
          <p:cNvPr id="9" name="Схема 8"/>
          <p:cNvGraphicFramePr/>
          <p:nvPr>
            <p:extLst>
              <p:ext uri="{D42A27DB-BD31-4B8C-83A1-F6EECF244321}">
                <p14:modId xmlns:p14="http://schemas.microsoft.com/office/powerpoint/2010/main" xmlns="" val="1864919826"/>
              </p:ext>
            </p:extLst>
          </p:nvPr>
        </p:nvGraphicFramePr>
        <p:xfrm>
          <a:off x="323528" y="1772816"/>
          <a:ext cx="8520608"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3987992327"/>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graphicEl>
                                              <a:dgm id="{334ECC7C-B20C-44DA-94B3-6DA06D79A073}"/>
                                            </p:graphicEl>
                                          </p:spTgt>
                                        </p:tgtEl>
                                        <p:attrNameLst>
                                          <p:attrName>style.visibility</p:attrName>
                                        </p:attrNameLst>
                                      </p:cBhvr>
                                      <p:to>
                                        <p:strVal val="visible"/>
                                      </p:to>
                                    </p:set>
                                    <p:animEffect transition="in" filter="wipe(up)">
                                      <p:cBhvr>
                                        <p:cTn id="7" dur="500"/>
                                        <p:tgtEl>
                                          <p:spTgt spid="9">
                                            <p:graphicEl>
                                              <a:dgm id="{334ECC7C-B20C-44DA-94B3-6DA06D79A073}"/>
                                            </p:graphic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9">
                                            <p:graphicEl>
                                              <a:dgm id="{E05FE156-202D-4188-99AC-2F19A34146BD}"/>
                                            </p:graphicEl>
                                          </p:spTgt>
                                        </p:tgtEl>
                                        <p:attrNameLst>
                                          <p:attrName>style.visibility</p:attrName>
                                        </p:attrNameLst>
                                      </p:cBhvr>
                                      <p:to>
                                        <p:strVal val="visible"/>
                                      </p:to>
                                    </p:set>
                                    <p:animEffect transition="in" filter="wipe(up)">
                                      <p:cBhvr>
                                        <p:cTn id="11" dur="500"/>
                                        <p:tgtEl>
                                          <p:spTgt spid="9">
                                            <p:graphicEl>
                                              <a:dgm id="{E05FE156-202D-4188-99AC-2F19A34146BD}"/>
                                            </p:graphic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9">
                                            <p:graphicEl>
                                              <a:dgm id="{6CF02219-709D-4477-A42C-6636E56AAF25}"/>
                                            </p:graphicEl>
                                          </p:spTgt>
                                        </p:tgtEl>
                                        <p:attrNameLst>
                                          <p:attrName>style.visibility</p:attrName>
                                        </p:attrNameLst>
                                      </p:cBhvr>
                                      <p:to>
                                        <p:strVal val="visible"/>
                                      </p:to>
                                    </p:set>
                                    <p:animEffect transition="in" filter="wipe(up)">
                                      <p:cBhvr>
                                        <p:cTn id="15" dur="500"/>
                                        <p:tgtEl>
                                          <p:spTgt spid="9">
                                            <p:graphicEl>
                                              <a:dgm id="{6CF02219-709D-4477-A42C-6636E56AAF25}"/>
                                            </p:graphic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9">
                                            <p:graphicEl>
                                              <a:dgm id="{970572D5-BB63-454D-97CE-B47D1FBFEEB9}"/>
                                            </p:graphicEl>
                                          </p:spTgt>
                                        </p:tgtEl>
                                        <p:attrNameLst>
                                          <p:attrName>style.visibility</p:attrName>
                                        </p:attrNameLst>
                                      </p:cBhvr>
                                      <p:to>
                                        <p:strVal val="visible"/>
                                      </p:to>
                                    </p:set>
                                    <p:animEffect transition="in" filter="wipe(up)">
                                      <p:cBhvr>
                                        <p:cTn id="19" dur="500"/>
                                        <p:tgtEl>
                                          <p:spTgt spid="9">
                                            <p:graphicEl>
                                              <a:dgm id="{970572D5-BB63-454D-97CE-B47D1FBFEEB9}"/>
                                            </p:graphic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9">
                                            <p:graphicEl>
                                              <a:dgm id="{246B5573-2EEE-48DD-8431-D45757FADD17}"/>
                                            </p:graphicEl>
                                          </p:spTgt>
                                        </p:tgtEl>
                                        <p:attrNameLst>
                                          <p:attrName>style.visibility</p:attrName>
                                        </p:attrNameLst>
                                      </p:cBhvr>
                                      <p:to>
                                        <p:strVal val="visible"/>
                                      </p:to>
                                    </p:set>
                                    <p:animEffect transition="in" filter="wipe(up)">
                                      <p:cBhvr>
                                        <p:cTn id="23" dur="500"/>
                                        <p:tgtEl>
                                          <p:spTgt spid="9">
                                            <p:graphicEl>
                                              <a:dgm id="{246B5573-2EEE-48DD-8431-D45757FADD17}"/>
                                            </p:graphicEl>
                                          </p:spTgt>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graphicEl>
                                              <a:dgm id="{4AE9F58C-7875-42DB-934F-9F55B7BD054B}"/>
                                            </p:graphicEl>
                                          </p:spTgt>
                                        </p:tgtEl>
                                        <p:attrNameLst>
                                          <p:attrName>style.visibility</p:attrName>
                                        </p:attrNameLst>
                                      </p:cBhvr>
                                      <p:to>
                                        <p:strVal val="visible"/>
                                      </p:to>
                                    </p:set>
                                    <p:animEffect transition="in" filter="wipe(up)">
                                      <p:cBhvr>
                                        <p:cTn id="27" dur="500"/>
                                        <p:tgtEl>
                                          <p:spTgt spid="9">
                                            <p:graphicEl>
                                              <a:dgm id="{4AE9F58C-7875-42DB-934F-9F55B7BD054B}"/>
                                            </p:graphicEl>
                                          </p:spTgt>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9">
                                            <p:graphicEl>
                                              <a:dgm id="{5D6C0399-839C-40E1-8E7C-07F50979EBAF}"/>
                                            </p:graphicEl>
                                          </p:spTgt>
                                        </p:tgtEl>
                                        <p:attrNameLst>
                                          <p:attrName>style.visibility</p:attrName>
                                        </p:attrNameLst>
                                      </p:cBhvr>
                                      <p:to>
                                        <p:strVal val="visible"/>
                                      </p:to>
                                    </p:set>
                                    <p:animEffect transition="in" filter="wipe(up)">
                                      <p:cBhvr>
                                        <p:cTn id="31" dur="500"/>
                                        <p:tgtEl>
                                          <p:spTgt spid="9">
                                            <p:graphicEl>
                                              <a:dgm id="{5D6C0399-839C-40E1-8E7C-07F50979EBAF}"/>
                                            </p:graphicEl>
                                          </p:spTgt>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9">
                                            <p:graphicEl>
                                              <a:dgm id="{AC2E1246-36FE-41F6-9DA5-33BB8C735275}"/>
                                            </p:graphicEl>
                                          </p:spTgt>
                                        </p:tgtEl>
                                        <p:attrNameLst>
                                          <p:attrName>style.visibility</p:attrName>
                                        </p:attrNameLst>
                                      </p:cBhvr>
                                      <p:to>
                                        <p:strVal val="visible"/>
                                      </p:to>
                                    </p:set>
                                    <p:animEffect transition="in" filter="wipe(up)">
                                      <p:cBhvr>
                                        <p:cTn id="35" dur="500"/>
                                        <p:tgtEl>
                                          <p:spTgt spid="9">
                                            <p:graphicEl>
                                              <a:dgm id="{AC2E1246-36FE-41F6-9DA5-33BB8C735275}"/>
                                            </p:graphicEl>
                                          </p:spTgt>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9">
                                            <p:graphicEl>
                                              <a:dgm id="{58C7328F-264D-4E49-9DEC-9955A33DE304}"/>
                                            </p:graphicEl>
                                          </p:spTgt>
                                        </p:tgtEl>
                                        <p:attrNameLst>
                                          <p:attrName>style.visibility</p:attrName>
                                        </p:attrNameLst>
                                      </p:cBhvr>
                                      <p:to>
                                        <p:strVal val="visible"/>
                                      </p:to>
                                    </p:set>
                                    <p:animEffect transition="in" filter="wipe(up)">
                                      <p:cBhvr>
                                        <p:cTn id="39" dur="500"/>
                                        <p:tgtEl>
                                          <p:spTgt spid="9">
                                            <p:graphicEl>
                                              <a:dgm id="{58C7328F-264D-4E49-9DEC-9955A33DE30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868144" y="5661248"/>
            <a:ext cx="3203848" cy="945887"/>
          </a:xfrm>
          <a:prstGeom prst="rect">
            <a:avLst/>
          </a:prstGeom>
        </p:spPr>
      </p:pic>
      <p:pic>
        <p:nvPicPr>
          <p:cNvPr id="8"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7504" y="134562"/>
            <a:ext cx="1173163" cy="143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Рисунок 4"/>
          <p:cNvPicPr>
            <a:picLocks noChangeAspect="1"/>
          </p:cNvPicPr>
          <p:nvPr/>
        </p:nvPicPr>
        <p:blipFill rotWithShape="1">
          <a:blip r:embed="rId5" cstate="print">
            <a:extLst>
              <a:ext uri="{BEBA8EAE-BF5A-486C-A8C5-ECC9F3942E4B}">
                <a14:imgProps xmlns:a14="http://schemas.microsoft.com/office/drawing/2010/main" xmlns="">
                  <a14:imgLayer r:embed="rId6">
                    <a14:imgEffect>
                      <a14:sharpenSoften amount="-34000"/>
                    </a14:imgEffect>
                  </a14:imgLayer>
                </a14:imgProps>
              </a:ext>
              <a:ext uri="{28A0092B-C50C-407E-A947-70E740481C1C}">
                <a14:useLocalDpi xmlns:a14="http://schemas.microsoft.com/office/drawing/2010/main" xmlns="" val="0"/>
              </a:ext>
            </a:extLst>
          </a:blip>
          <a:srcRect l="-7270" t="6733" r="-15371" b="1261"/>
          <a:stretch/>
        </p:blipFill>
        <p:spPr>
          <a:xfrm>
            <a:off x="6430298" y="3139315"/>
            <a:ext cx="2641694" cy="2289198"/>
          </a:xfrm>
          <a:prstGeom prst="rect">
            <a:avLst/>
          </a:prstGeom>
          <a:solidFill>
            <a:schemeClr val="bg1">
              <a:alpha val="0"/>
            </a:schemeClr>
          </a:solidFill>
          <a:effectLst>
            <a:glow rad="1905000">
              <a:schemeClr val="tx2">
                <a:lumMod val="40000"/>
                <a:lumOff val="60000"/>
                <a:alpha val="71000"/>
              </a:schemeClr>
            </a:glow>
          </a:effectLst>
        </p:spPr>
      </p:pic>
      <p:sp>
        <p:nvSpPr>
          <p:cNvPr id="7" name="TextBox 6"/>
          <p:cNvSpPr txBox="1"/>
          <p:nvPr/>
        </p:nvSpPr>
        <p:spPr>
          <a:xfrm>
            <a:off x="1619672" y="134562"/>
            <a:ext cx="6948632" cy="369332"/>
          </a:xfrm>
          <a:prstGeom prst="rect">
            <a:avLst/>
          </a:prstGeom>
          <a:noFill/>
        </p:spPr>
        <p:txBody>
          <a:bodyPr wrap="square" rtlCol="0">
            <a:spAutoFit/>
          </a:bodyPr>
          <a:lstStyle/>
          <a:p>
            <a:pPr algn="ctr"/>
            <a:r>
              <a:rPr lang="ru-RU" b="1" dirty="0">
                <a:solidFill>
                  <a:schemeClr val="tx2">
                    <a:lumMod val="75000"/>
                  </a:schemeClr>
                </a:solidFill>
              </a:rPr>
              <a:t>ПРЕСТУПЛЕНИЯ ПРОТИВ ГОСУДАРСТВЕННОЙ </a:t>
            </a:r>
            <a:r>
              <a:rPr lang="ru-RU" b="1" dirty="0" smtClean="0">
                <a:solidFill>
                  <a:schemeClr val="tx2">
                    <a:lumMod val="75000"/>
                  </a:schemeClr>
                </a:solidFill>
              </a:rPr>
              <a:t>ВЛАСТИ</a:t>
            </a:r>
            <a:endParaRPr lang="ru-RU" b="1" dirty="0">
              <a:solidFill>
                <a:schemeClr val="tx2">
                  <a:lumMod val="75000"/>
                </a:schemeClr>
              </a:solidFill>
            </a:endParaRPr>
          </a:p>
        </p:txBody>
      </p:sp>
      <p:sp>
        <p:nvSpPr>
          <p:cNvPr id="10" name="TextBox 9"/>
          <p:cNvSpPr txBox="1"/>
          <p:nvPr/>
        </p:nvSpPr>
        <p:spPr>
          <a:xfrm>
            <a:off x="2123728" y="1156102"/>
            <a:ext cx="6444576" cy="646331"/>
          </a:xfrm>
          <a:prstGeom prst="rect">
            <a:avLst/>
          </a:prstGeom>
          <a:noFill/>
        </p:spPr>
        <p:txBody>
          <a:bodyPr wrap="square" rtlCol="0">
            <a:spAutoFit/>
          </a:bodyPr>
          <a:lstStyle/>
          <a:p>
            <a:pPr algn="ctr"/>
            <a:r>
              <a:rPr lang="ru-RU" dirty="0" smtClean="0">
                <a:solidFill>
                  <a:schemeClr val="tx2">
                    <a:lumMod val="75000"/>
                  </a:schemeClr>
                </a:solidFill>
              </a:rPr>
              <a:t>статья 285</a:t>
            </a:r>
            <a:r>
              <a:rPr lang="en-US" dirty="0" smtClean="0">
                <a:solidFill>
                  <a:schemeClr val="tx2">
                    <a:lumMod val="75000"/>
                  </a:schemeClr>
                </a:solidFill>
              </a:rPr>
              <a:t> </a:t>
            </a:r>
            <a:r>
              <a:rPr lang="ru-RU" dirty="0" smtClean="0">
                <a:solidFill>
                  <a:schemeClr val="tx2">
                    <a:lumMod val="75000"/>
                  </a:schemeClr>
                </a:solidFill>
              </a:rPr>
              <a:t>Уголовного кодекса Российской Федерации</a:t>
            </a:r>
          </a:p>
          <a:p>
            <a:pPr algn="ctr"/>
            <a:r>
              <a:rPr lang="ru-RU" dirty="0" smtClean="0">
                <a:solidFill>
                  <a:schemeClr val="tx2">
                    <a:lumMod val="75000"/>
                  </a:schemeClr>
                </a:solidFill>
              </a:rPr>
              <a:t>«Злоупотребление </a:t>
            </a:r>
            <a:r>
              <a:rPr lang="ru-RU" dirty="0">
                <a:solidFill>
                  <a:schemeClr val="tx2">
                    <a:lumMod val="75000"/>
                  </a:schemeClr>
                </a:solidFill>
              </a:rPr>
              <a:t>должностными </a:t>
            </a:r>
            <a:r>
              <a:rPr lang="ru-RU" dirty="0" smtClean="0">
                <a:solidFill>
                  <a:schemeClr val="tx2">
                    <a:lumMod val="75000"/>
                  </a:schemeClr>
                </a:solidFill>
              </a:rPr>
              <a:t>полномочиями»</a:t>
            </a:r>
            <a:endParaRPr lang="ru-RU" dirty="0">
              <a:solidFill>
                <a:schemeClr val="tx2">
                  <a:lumMod val="75000"/>
                </a:schemeClr>
              </a:solidFill>
            </a:endParaRPr>
          </a:p>
        </p:txBody>
      </p:sp>
      <p:sp>
        <p:nvSpPr>
          <p:cNvPr id="11" name="Прямоугольник 10"/>
          <p:cNvSpPr/>
          <p:nvPr/>
        </p:nvSpPr>
        <p:spPr>
          <a:xfrm>
            <a:off x="107504" y="1802433"/>
            <a:ext cx="6408712" cy="2075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dirty="0"/>
              <a:t> </a:t>
            </a:r>
            <a:r>
              <a:rPr lang="ru-RU" sz="1600" dirty="0" smtClean="0"/>
              <a:t>          </a:t>
            </a:r>
            <a:r>
              <a:rPr lang="ru-RU" sz="1600" b="1" dirty="0" smtClean="0">
                <a:effectLst>
                  <a:outerShdw blurRad="38100" dist="38100" dir="2700000" algn="tl">
                    <a:srgbClr val="000000">
                      <a:alpha val="43137"/>
                    </a:srgbClr>
                  </a:outerShdw>
                </a:effectLst>
              </a:rPr>
              <a:t>Использование </a:t>
            </a:r>
            <a:r>
              <a:rPr lang="ru-RU" sz="1600" b="1" dirty="0">
                <a:effectLst>
                  <a:outerShdw blurRad="38100" dist="38100" dir="2700000" algn="tl">
                    <a:srgbClr val="000000">
                      <a:alpha val="43137"/>
                    </a:srgbClr>
                  </a:outerShdw>
                </a:effectLst>
              </a:rPr>
              <a:t>должностным лицом своих служебных полномочий вопреки интересам службы, если это деяние совершено из корыстной или иной личной заинтересованности и повлекло существенное нарушение прав и законных интересов граждан или организаций либо охраняемых законом интересов общества или государства,</a:t>
            </a:r>
          </a:p>
        </p:txBody>
      </p:sp>
      <p:sp>
        <p:nvSpPr>
          <p:cNvPr id="12" name="Прямоугольник 11"/>
          <p:cNvSpPr/>
          <p:nvPr/>
        </p:nvSpPr>
        <p:spPr>
          <a:xfrm>
            <a:off x="107504" y="4560182"/>
            <a:ext cx="5760640" cy="21811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b="1" dirty="0"/>
              <a:t>наказывается штрафом в размере до восьмидесяти тысяч рублей или в размере заработной платы или иного дохода осужденного за период до шести месяцев, либо лишением права занимать определенные должности или заниматься определенной деятельностью на срок до пяти лет, либо принудительными работами на срок до четырех лет, либо арестом на срок от четырех до шести месяцев, либо лишением свободы на срок до четырех лет.</a:t>
            </a:r>
          </a:p>
        </p:txBody>
      </p:sp>
      <p:sp>
        <p:nvSpPr>
          <p:cNvPr id="13" name="Штриховая стрелка вправо 12"/>
          <p:cNvSpPr/>
          <p:nvPr/>
        </p:nvSpPr>
        <p:spPr>
          <a:xfrm rot="5400000">
            <a:off x="377148" y="4025649"/>
            <a:ext cx="555117" cy="432048"/>
          </a:xfrm>
          <a:prstGeom prst="stripedRightArrow">
            <a:avLst/>
          </a:prstGeom>
          <a:solidFill>
            <a:srgbClr val="ECE725"/>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1723356862"/>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Таблица 6"/>
          <p:cNvGraphicFramePr>
            <a:graphicFrameLocks noGrp="1"/>
          </p:cNvGraphicFramePr>
          <p:nvPr>
            <p:extLst>
              <p:ext uri="{D42A27DB-BD31-4B8C-83A1-F6EECF244321}">
                <p14:modId xmlns:p14="http://schemas.microsoft.com/office/powerpoint/2010/main" xmlns="" val="3638597197"/>
              </p:ext>
            </p:extLst>
          </p:nvPr>
        </p:nvGraphicFramePr>
        <p:xfrm>
          <a:off x="107504" y="260648"/>
          <a:ext cx="8928992" cy="6071552"/>
        </p:xfrm>
        <a:graphic>
          <a:graphicData uri="http://schemas.openxmlformats.org/drawingml/2006/table">
            <a:tbl>
              <a:tblPr/>
              <a:tblGrid>
                <a:gridCol w="3384376"/>
                <a:gridCol w="5544616"/>
              </a:tblGrid>
              <a:tr h="638433">
                <a:tc gridSpan="2">
                  <a:txBody>
                    <a:bodyPr/>
                    <a:lstStyle/>
                    <a:p>
                      <a:pPr algn="ctr"/>
                      <a:r>
                        <a:rPr lang="ru-RU" b="1" dirty="0" smtClean="0">
                          <a:latin typeface="+mn-lt"/>
                          <a:cs typeface="Times New Roman" pitchFamily="18" charset="0"/>
                        </a:rPr>
                        <a:t>Подарки </a:t>
                      </a:r>
                    </a:p>
                    <a:p>
                      <a:pPr algn="ctr"/>
                      <a:r>
                        <a:rPr lang="ru-RU" dirty="0" smtClean="0">
                          <a:latin typeface="+mn-lt"/>
                          <a:cs typeface="Times New Roman" pitchFamily="18" charset="0"/>
                        </a:rPr>
                        <a:t>(в. </a:t>
                      </a:r>
                      <a:r>
                        <a:rPr lang="ru-RU" dirty="0" err="1" smtClean="0">
                          <a:latin typeface="+mn-lt"/>
                          <a:cs typeface="Times New Roman" pitchFamily="18" charset="0"/>
                        </a:rPr>
                        <a:t>т.ч</a:t>
                      </a:r>
                      <a:r>
                        <a:rPr lang="ru-RU" dirty="0" smtClean="0">
                          <a:latin typeface="+mn-lt"/>
                          <a:cs typeface="Times New Roman" pitchFamily="18" charset="0"/>
                        </a:rPr>
                        <a:t>. участие в мероприятиях делового гостеприимства)</a:t>
                      </a:r>
                      <a:endParaRPr lang="ru-RU" dirty="0">
                        <a:latin typeface="+mn-lt"/>
                        <a:cs typeface="Times New Roman" pitchFamily="18" charset="0"/>
                      </a:endParaRP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1">
                        <a:alpha val="66000"/>
                      </a:schemeClr>
                    </a:solidFill>
                  </a:tcPr>
                </a:tc>
                <a:tc hMerge="1">
                  <a:txBody>
                    <a:bodyPr/>
                    <a:lstStyle/>
                    <a:p>
                      <a:endParaRPr lang="ru-RU"/>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8433">
                <a:tc gridSpan="2">
                  <a:txBody>
                    <a:bodyPr/>
                    <a:lstStyle/>
                    <a:p>
                      <a:pPr algn="ctr"/>
                      <a:r>
                        <a:rPr lang="ru-RU" dirty="0" smtClean="0"/>
                        <a:t>Будьте  осторожны при получении или вручении подарка, при определенных обстоятельствах подарки могут быть расценены</a:t>
                      </a:r>
                      <a:r>
                        <a:rPr lang="ru-RU" baseline="0" dirty="0" smtClean="0"/>
                        <a:t> – как взятка или подкуп.</a:t>
                      </a:r>
                    </a:p>
                    <a:p>
                      <a:pPr algn="ctr"/>
                      <a:endParaRPr lang="ru-RU" baseline="0" dirty="0" smtClean="0"/>
                    </a:p>
                    <a:p>
                      <a:pPr algn="ctr"/>
                      <a:r>
                        <a:rPr lang="ru-RU" b="1" baseline="0" dirty="0" smtClean="0"/>
                        <a:t>Основные признаки дарения:</a:t>
                      </a:r>
                      <a:endParaRPr lang="ru-RU"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50000"/>
                      </a:srgbClr>
                    </a:solidFill>
                  </a:tcPr>
                </a:tc>
                <a:tc h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8433">
                <a:tc>
                  <a:txBody>
                    <a:bodyPr/>
                    <a:lstStyle/>
                    <a:p>
                      <a:pPr algn="l"/>
                      <a:r>
                        <a:rPr lang="ru-RU" dirty="0" smtClean="0"/>
                        <a:t>Безвозмездность ст. </a:t>
                      </a:r>
                      <a:r>
                        <a:rPr lang="ru-RU" smtClean="0"/>
                        <a:t>572 </a:t>
                      </a:r>
                      <a:r>
                        <a:rPr lang="ru-RU" dirty="0" smtClean="0"/>
                        <a:t>ГК РФ</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alpha val="54000"/>
                      </a:schemeClr>
                    </a:solidFill>
                  </a:tcPr>
                </a:tc>
                <a:tc>
                  <a:txBody>
                    <a:bodyPr/>
                    <a:lstStyle/>
                    <a:p>
                      <a:pPr algn="just"/>
                      <a:r>
                        <a:rPr lang="ru-RU" dirty="0" smtClean="0"/>
                        <a:t>При наличии встречного обстоятельства сделка не признается дарением</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32000"/>
                      </a:srgbClr>
                    </a:solidFill>
                  </a:tcPr>
                </a:tc>
              </a:tr>
              <a:tr h="638433">
                <a:tc>
                  <a:txBody>
                    <a:bodyPr/>
                    <a:lstStyle/>
                    <a:p>
                      <a:pPr algn="l"/>
                      <a:r>
                        <a:rPr lang="ru-RU" dirty="0" smtClean="0"/>
                        <a:t>Обычность ст. 575 ГК РФ</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alpha val="54000"/>
                      </a:schemeClr>
                    </a:solidFill>
                  </a:tcPr>
                </a:tc>
                <a:tc>
                  <a:txBody>
                    <a:bodyPr/>
                    <a:lstStyle/>
                    <a:p>
                      <a:pPr algn="just"/>
                      <a:r>
                        <a:rPr lang="ru-RU" dirty="0" smtClean="0"/>
                        <a:t>«Обычность подарков определяется прежде всего его стоимостью, соответственно  под это понятие не подходят дорогостоящие предметы. Кроме того,</a:t>
                      </a:r>
                      <a:r>
                        <a:rPr lang="ru-RU" baseline="0" dirty="0" smtClean="0"/>
                        <a:t> «обычность» предполагает традиционность обстановки - юбилей, успешное завершение этапа, торжественное событие и т.д.</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32000"/>
                      </a:srgbClr>
                    </a:solidFill>
                  </a:tcPr>
                </a:tc>
              </a:tr>
              <a:tr h="402272">
                <a:tc gridSpan="2">
                  <a:txBody>
                    <a:bodyPr/>
                    <a:lstStyle/>
                    <a:p>
                      <a:pPr algn="ctr"/>
                      <a:r>
                        <a:rPr lang="ru-RU" b="1" dirty="0" smtClean="0"/>
                        <a:t>Общие требования к подаркам:</a:t>
                      </a:r>
                      <a:endParaRPr lang="ru-RU"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44000"/>
                      </a:srgbClr>
                    </a:solidFill>
                  </a:tcPr>
                </a:tc>
                <a:tc h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8433">
                <a:tc gridSpan="2">
                  <a:txBody>
                    <a:bodyPr/>
                    <a:lstStyle/>
                    <a:p>
                      <a:pPr marL="285750" indent="-285750">
                        <a:buFont typeface="Wingdings" pitchFamily="2" charset="2"/>
                        <a:buChar char="ü"/>
                      </a:pPr>
                      <a:r>
                        <a:rPr lang="ru-RU" dirty="0" smtClean="0"/>
                        <a:t>Не подразумевает возникновения каких-либо обязательств перед дарителем</a:t>
                      </a:r>
                    </a:p>
                    <a:p>
                      <a:pPr marL="285750" indent="-285750">
                        <a:buFont typeface="Wingdings" pitchFamily="2" charset="2"/>
                        <a:buChar char="ü"/>
                      </a:pPr>
                      <a:r>
                        <a:rPr lang="ru-RU" dirty="0" smtClean="0"/>
                        <a:t>Не </a:t>
                      </a:r>
                      <a:r>
                        <a:rPr lang="ru-RU" baseline="0" dirty="0" smtClean="0"/>
                        <a:t> имеет цели оказания воздействия на объективность получателя при исполнении должностных обязанностей</a:t>
                      </a:r>
                    </a:p>
                    <a:p>
                      <a:pPr marL="285750" indent="-285750">
                        <a:buFont typeface="Wingdings" pitchFamily="2" charset="2"/>
                        <a:buChar char="ü"/>
                      </a:pPr>
                      <a:r>
                        <a:rPr lang="ru-RU" baseline="0" dirty="0" smtClean="0"/>
                        <a:t>Не создает для предприятия репутационного риска в случае раскрытия о нем информации другим лицам</a:t>
                      </a:r>
                      <a:endParaRPr lang="ru-RU"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alpha val="37000"/>
                      </a:srgbClr>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651075567"/>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xmlns="" val="722145518"/>
              </p:ext>
            </p:extLst>
          </p:nvPr>
        </p:nvGraphicFramePr>
        <p:xfrm>
          <a:off x="179512" y="188639"/>
          <a:ext cx="8784976" cy="6623616"/>
        </p:xfrm>
        <a:graphic>
          <a:graphicData uri="http://schemas.openxmlformats.org/drawingml/2006/table">
            <a:tbl>
              <a:tblPr/>
              <a:tblGrid>
                <a:gridCol w="4392488"/>
                <a:gridCol w="4392488"/>
              </a:tblGrid>
              <a:tr h="385728">
                <a:tc gridSpan="2">
                  <a:txBody>
                    <a:bodyPr/>
                    <a:lstStyle/>
                    <a:p>
                      <a:pPr algn="ctr"/>
                      <a:r>
                        <a:rPr lang="ru-RU" b="1" dirty="0" smtClean="0"/>
                        <a:t>Что</a:t>
                      </a:r>
                      <a:r>
                        <a:rPr lang="ru-RU" b="1" baseline="0" dirty="0" smtClean="0"/>
                        <a:t> приемлемо?</a:t>
                      </a:r>
                      <a:endParaRPr lang="ru-RU" b="1" dirty="0"/>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hMerge="1">
                  <a:txBody>
                    <a:bodyPr/>
                    <a:lstStyle/>
                    <a:p>
                      <a:endParaRPr lang="ru-RU" dirty="0"/>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5728">
                <a:tc>
                  <a:txBody>
                    <a:bodyPr/>
                    <a:lstStyle/>
                    <a:p>
                      <a:r>
                        <a:rPr lang="ru-RU" b="1" dirty="0" smtClean="0"/>
                        <a:t>Приемлемо:</a:t>
                      </a:r>
                      <a:endParaRPr lang="ru-RU"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b="1" dirty="0" smtClean="0"/>
                        <a:t>Не приемлемо:</a:t>
                      </a:r>
                      <a:endParaRPr lang="ru-RU"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78686">
                <a:tc>
                  <a:txBody>
                    <a:bodyPr/>
                    <a:lstStyle/>
                    <a:p>
                      <a:pPr algn="just"/>
                      <a:r>
                        <a:rPr lang="ru-RU" dirty="0" smtClean="0"/>
                        <a:t>Получение подарка по личному поводу или</a:t>
                      </a:r>
                      <a:r>
                        <a:rPr lang="ru-RU" baseline="0" dirty="0" smtClean="0"/>
                        <a:t> к общепризнанному празднику:</a:t>
                      </a:r>
                    </a:p>
                    <a:p>
                      <a:pPr marL="285750" indent="-285750" algn="just">
                        <a:buFont typeface="Wingdings" pitchFamily="2" charset="2"/>
                        <a:buChar char="ü"/>
                      </a:pPr>
                      <a:r>
                        <a:rPr lang="ru-RU" b="1" baseline="0" dirty="0" smtClean="0"/>
                        <a:t>Общедоступные </a:t>
                      </a:r>
                      <a:r>
                        <a:rPr lang="ru-RU" baseline="0" dirty="0" smtClean="0"/>
                        <a:t>скидки;</a:t>
                      </a:r>
                    </a:p>
                    <a:p>
                      <a:pPr marL="285750" indent="-285750" algn="just">
                        <a:buFont typeface="Wingdings" pitchFamily="2" charset="2"/>
                        <a:buChar char="ü"/>
                      </a:pPr>
                      <a:r>
                        <a:rPr lang="ru-RU" baseline="0" dirty="0" smtClean="0"/>
                        <a:t>Право посещения мероприятий (выставки, спортивные соревнования…);</a:t>
                      </a:r>
                    </a:p>
                    <a:p>
                      <a:pPr marL="285750" indent="-285750" algn="just">
                        <a:buFont typeface="Wingdings" pitchFamily="2" charset="2"/>
                        <a:buChar char="ü"/>
                      </a:pPr>
                      <a:r>
                        <a:rPr lang="ru-RU" baseline="0" dirty="0" smtClean="0"/>
                        <a:t>Сувениры, канцелярия с логотипом компании, офисные принадлежности;</a:t>
                      </a:r>
                    </a:p>
                    <a:p>
                      <a:pPr marL="285750" indent="-285750" algn="just">
                        <a:buFont typeface="Wingdings" pitchFamily="2" charset="2"/>
                        <a:buChar char="ü"/>
                      </a:pPr>
                      <a:r>
                        <a:rPr lang="ru-RU" baseline="0" dirty="0" smtClean="0"/>
                        <a:t>Цветы;</a:t>
                      </a:r>
                    </a:p>
                    <a:p>
                      <a:pPr marL="285750" indent="-285750" algn="just">
                        <a:buFont typeface="Wingdings" pitchFamily="2" charset="2"/>
                        <a:buChar char="ü"/>
                      </a:pPr>
                      <a:r>
                        <a:rPr lang="ru-RU" baseline="0" dirty="0" smtClean="0"/>
                        <a:t>Кондитерские изделия.</a:t>
                      </a:r>
                    </a:p>
                    <a:p>
                      <a:pPr marL="285750" indent="-285750" algn="just">
                        <a:buFont typeface="Wingdings" pitchFamily="2" charset="2"/>
                        <a:buChar char="ü"/>
                      </a:pP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Wingdings" pitchFamily="2" charset="2"/>
                        <a:buChar char="ü"/>
                      </a:pPr>
                      <a:r>
                        <a:rPr lang="ru-RU" dirty="0" smtClean="0"/>
                        <a:t>Наличные и безналичные денежные средства (в </a:t>
                      </a:r>
                      <a:r>
                        <a:rPr lang="ru-RU" dirty="0" err="1" smtClean="0"/>
                        <a:t>т.ч</a:t>
                      </a:r>
                      <a:r>
                        <a:rPr lang="ru-RU" dirty="0" smtClean="0"/>
                        <a:t>. юбилейные банкноты и монеты)</a:t>
                      </a:r>
                    </a:p>
                    <a:p>
                      <a:pPr marL="285750" indent="-285750">
                        <a:buFont typeface="Wingdings" pitchFamily="2" charset="2"/>
                        <a:buChar char="ü"/>
                      </a:pPr>
                      <a:r>
                        <a:rPr lang="ru-RU" dirty="0" smtClean="0"/>
                        <a:t>Легко конвертируемые в денежные средства (карты, ценные бумаги на предъявителя, подарочный сертификат</a:t>
                      </a:r>
                      <a:r>
                        <a:rPr lang="ru-RU" baseline="0" dirty="0" smtClean="0"/>
                        <a:t>, электронный кошелек)</a:t>
                      </a:r>
                      <a:r>
                        <a:rPr lang="ru-RU" dirty="0" smtClean="0"/>
                        <a:t> </a:t>
                      </a:r>
                    </a:p>
                    <a:p>
                      <a:pPr marL="285750" indent="-285750">
                        <a:buFont typeface="Wingdings" pitchFamily="2" charset="2"/>
                        <a:buChar char="ü"/>
                      </a:pPr>
                      <a:r>
                        <a:rPr lang="ru-RU" dirty="0" smtClean="0"/>
                        <a:t>Вещи, ограниченные в обороте (оружие, предметы искусства)</a:t>
                      </a:r>
                    </a:p>
                    <a:p>
                      <a:pPr marL="285750" indent="-285750">
                        <a:buFont typeface="Wingdings" pitchFamily="2" charset="2"/>
                        <a:buChar char="ü"/>
                      </a:pPr>
                      <a:r>
                        <a:rPr lang="ru-RU" dirty="0" smtClean="0"/>
                        <a:t>Изделия из драгоценных металлов и камней (монеты, награды, украшения)</a:t>
                      </a:r>
                    </a:p>
                    <a:p>
                      <a:pPr marL="285750" indent="-285750">
                        <a:buFont typeface="Wingdings" pitchFamily="2" charset="2"/>
                        <a:buChar char="ü"/>
                      </a:pPr>
                      <a:r>
                        <a:rPr lang="ru-RU" dirty="0" smtClean="0"/>
                        <a:t>Техника</a:t>
                      </a:r>
                    </a:p>
                    <a:p>
                      <a:pPr marL="285750" indent="-285750">
                        <a:buFont typeface="Wingdings" pitchFamily="2" charset="2"/>
                        <a:buChar char="ü"/>
                      </a:pPr>
                      <a:r>
                        <a:rPr lang="ru-RU" dirty="0" smtClean="0"/>
                        <a:t>Недвижимость</a:t>
                      </a:r>
                    </a:p>
                    <a:p>
                      <a:pPr marL="0" indent="0">
                        <a:buFont typeface="Wingdings" pitchFamily="2" charset="2"/>
                        <a:buNone/>
                      </a:pPr>
                      <a:r>
                        <a:rPr lang="ru-RU" b="1" dirty="0" smtClean="0"/>
                        <a:t>Услуги: </a:t>
                      </a:r>
                      <a:r>
                        <a:rPr lang="ru-RU" b="0" dirty="0" smtClean="0"/>
                        <a:t>туристические путевки, косметологические услуги</a:t>
                      </a:r>
                    </a:p>
                    <a:p>
                      <a:pPr marL="0" indent="0">
                        <a:buFont typeface="Wingdings" pitchFamily="2" charset="2"/>
                        <a:buNone/>
                      </a:pPr>
                      <a:r>
                        <a:rPr lang="ru-RU" b="1" dirty="0" smtClean="0"/>
                        <a:t>Выгода: </a:t>
                      </a:r>
                    </a:p>
                    <a:p>
                      <a:pPr marL="285750" indent="-285750">
                        <a:buFont typeface="Wingdings" pitchFamily="2" charset="2"/>
                        <a:buChar char="ü"/>
                      </a:pPr>
                      <a:r>
                        <a:rPr lang="ru-RU" b="0" dirty="0" smtClean="0"/>
                        <a:t>Занижение стоимости передаваемого</a:t>
                      </a:r>
                      <a:r>
                        <a:rPr lang="ru-RU" b="0" baseline="0" dirty="0" smtClean="0"/>
                        <a:t> имущества;</a:t>
                      </a:r>
                    </a:p>
                    <a:p>
                      <a:pPr marL="285750" indent="-285750">
                        <a:buFont typeface="Wingdings" pitchFamily="2" charset="2"/>
                        <a:buChar char="ü"/>
                      </a:pPr>
                      <a:r>
                        <a:rPr lang="ru-RU" b="0" baseline="0" dirty="0" smtClean="0"/>
                        <a:t>Прощение долга.</a:t>
                      </a:r>
                      <a:endParaRPr lang="ru-RU" b="0" dirty="0" smtClean="0"/>
                    </a:p>
                    <a:p>
                      <a:pPr marL="285750" indent="-285750">
                        <a:buFont typeface="Wingdings" pitchFamily="2" charset="2"/>
                        <a:buChar char="ü"/>
                      </a:pPr>
                      <a:endParaRPr lang="ru-RU" b="1" dirty="0" smtClean="0"/>
                    </a:p>
                    <a:p>
                      <a:pPr marL="285750" indent="-285750">
                        <a:buFont typeface="Wingdings" pitchFamily="2" charset="2"/>
                        <a:buChar char="ü"/>
                      </a:pP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3" name="Рисунок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159732" y="207434"/>
            <a:ext cx="864096" cy="648072"/>
          </a:xfrm>
          <a:prstGeom prst="rect">
            <a:avLst/>
          </a:prstGeom>
        </p:spPr>
      </p:pic>
      <p:pic>
        <p:nvPicPr>
          <p:cNvPr id="4" name="Рисунок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666131" y="149825"/>
            <a:ext cx="764704" cy="764704"/>
          </a:xfrm>
          <a:prstGeom prst="rect">
            <a:avLst/>
          </a:prstGeom>
        </p:spPr>
      </p:pic>
      <p:sp>
        <p:nvSpPr>
          <p:cNvPr id="5" name="Прямоугольник 4"/>
          <p:cNvSpPr/>
          <p:nvPr/>
        </p:nvSpPr>
        <p:spPr>
          <a:xfrm>
            <a:off x="290284" y="4677850"/>
            <a:ext cx="3960440" cy="288032"/>
          </a:xfrm>
          <a:prstGeom prst="rect">
            <a:avLst/>
          </a:prstGeom>
          <a:solidFill>
            <a:srgbClr val="FF0000">
              <a:alpha val="4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Стоимость не более 3000 рублей</a:t>
            </a:r>
            <a:endParaRPr lang="ru-RU" dirty="0"/>
          </a:p>
        </p:txBody>
      </p:sp>
    </p:spTree>
    <p:extLst>
      <p:ext uri="{BB962C8B-B14F-4D97-AF65-F5344CB8AC3E}">
        <p14:creationId xmlns:p14="http://schemas.microsoft.com/office/powerpoint/2010/main" xmlns="" val="437479037"/>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396" y="41338"/>
            <a:ext cx="879872" cy="143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Прямоугольник 3"/>
          <p:cNvSpPr/>
          <p:nvPr/>
        </p:nvSpPr>
        <p:spPr>
          <a:xfrm>
            <a:off x="1494527" y="41337"/>
            <a:ext cx="6993866" cy="1200329"/>
          </a:xfrm>
          <a:prstGeom prst="rect">
            <a:avLst/>
          </a:prstGeom>
        </p:spPr>
        <p:txBody>
          <a:bodyPr wrap="square">
            <a:spAutoFit/>
          </a:bodyPr>
          <a:lstStyle/>
          <a:p>
            <a:pPr algn="ctr"/>
            <a:r>
              <a:rPr lang="ru-RU" b="1" dirty="0"/>
              <a:t>Ответственность за коррупционные </a:t>
            </a:r>
            <a:r>
              <a:rPr lang="ru-RU" b="1" dirty="0" smtClean="0"/>
              <a:t>административные</a:t>
            </a:r>
            <a:r>
              <a:rPr lang="en-US" b="1" dirty="0" smtClean="0"/>
              <a:t> </a:t>
            </a:r>
            <a:r>
              <a:rPr lang="ru-RU" b="1" dirty="0" smtClean="0"/>
              <a:t>правонарушения предусмотрена в</a:t>
            </a:r>
            <a:r>
              <a:rPr lang="en-US" b="1" dirty="0" smtClean="0"/>
              <a:t> </a:t>
            </a:r>
            <a:r>
              <a:rPr lang="ru-RU" b="1" dirty="0" smtClean="0"/>
              <a:t>Кодексе </a:t>
            </a:r>
            <a:r>
              <a:rPr lang="ru-RU" b="1" dirty="0"/>
              <a:t>Российской Федерации об административных</a:t>
            </a:r>
          </a:p>
          <a:p>
            <a:pPr algn="ctr"/>
            <a:r>
              <a:rPr lang="ru-RU" b="1" dirty="0" smtClean="0"/>
              <a:t>Правонарушениях:</a:t>
            </a:r>
            <a:endParaRPr lang="ru-RU" b="1" dirty="0"/>
          </a:p>
        </p:txBody>
      </p:sp>
      <p:sp>
        <p:nvSpPr>
          <p:cNvPr id="5" name="Прямоугольник 4"/>
          <p:cNvSpPr/>
          <p:nvPr/>
        </p:nvSpPr>
        <p:spPr>
          <a:xfrm>
            <a:off x="250055" y="1340768"/>
            <a:ext cx="8396838" cy="1569660"/>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algn="just"/>
            <a:r>
              <a:rPr lang="ru-RU" sz="1600" b="1" spc="150" dirty="0" smtClean="0">
                <a:ln w="11430"/>
                <a:solidFill>
                  <a:schemeClr val="tx1">
                    <a:lumMod val="95000"/>
                    <a:lumOff val="5000"/>
                  </a:schemeClr>
                </a:solidFill>
                <a:effectLst>
                  <a:outerShdw blurRad="25400" algn="tl" rotWithShape="0">
                    <a:srgbClr val="000000">
                      <a:alpha val="43000"/>
                    </a:srgbClr>
                  </a:outerShdw>
                </a:effectLst>
              </a:rPr>
              <a:t>часть 1 статьи  2.1. КоАП РФ:</a:t>
            </a:r>
          </a:p>
          <a:p>
            <a:pPr algn="just"/>
            <a:r>
              <a:rPr lang="ru-RU" sz="1600" b="1" spc="150" dirty="0" smtClean="0">
                <a:ln w="11430"/>
                <a:solidFill>
                  <a:schemeClr val="tx1">
                    <a:lumMod val="95000"/>
                    <a:lumOff val="5000"/>
                  </a:schemeClr>
                </a:solidFill>
                <a:effectLst>
                  <a:outerShdw blurRad="25400" algn="tl" rotWithShape="0">
                    <a:srgbClr val="000000">
                      <a:alpha val="43000"/>
                    </a:srgbClr>
                  </a:outerShdw>
                </a:effectLst>
              </a:rPr>
              <a:t>Административным правонарушением - </a:t>
            </a:r>
            <a:r>
              <a:rPr lang="ru-RU" sz="1600" spc="150" dirty="0" smtClean="0">
                <a:ln w="11430"/>
                <a:solidFill>
                  <a:schemeClr val="tx1">
                    <a:lumMod val="95000"/>
                    <a:lumOff val="5000"/>
                  </a:schemeClr>
                </a:solidFill>
              </a:rPr>
              <a:t>признается противоправное, виновное действие (бездействие) физического или юридического лица, за которое настоящим Кодексом об или законами субъектов Российской Федерации об административных правонарушениях установлена административная ответственность.</a:t>
            </a:r>
            <a:endParaRPr lang="ru-RU" sz="1600" spc="150" dirty="0">
              <a:ln w="11430"/>
              <a:solidFill>
                <a:schemeClr val="tx1">
                  <a:lumMod val="95000"/>
                  <a:lumOff val="5000"/>
                </a:schemeClr>
              </a:solidFill>
            </a:endParaRPr>
          </a:p>
        </p:txBody>
      </p:sp>
      <p:sp>
        <p:nvSpPr>
          <p:cNvPr id="6" name="Прямоугольник 5"/>
          <p:cNvSpPr/>
          <p:nvPr/>
        </p:nvSpPr>
        <p:spPr>
          <a:xfrm>
            <a:off x="250055" y="2778670"/>
            <a:ext cx="8657115" cy="3539430"/>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algn="just"/>
            <a:r>
              <a:rPr lang="ru-RU" sz="1600" b="1" spc="150" dirty="0" smtClean="0">
                <a:ln w="11430"/>
                <a:solidFill>
                  <a:schemeClr val="tx1">
                    <a:lumMod val="95000"/>
                    <a:lumOff val="5000"/>
                  </a:schemeClr>
                </a:solidFill>
                <a:effectLst>
                  <a:outerShdw blurRad="25400" algn="tl" rotWithShape="0">
                    <a:srgbClr val="000000">
                      <a:alpha val="43000"/>
                    </a:srgbClr>
                  </a:outerShdw>
                </a:effectLst>
              </a:rPr>
              <a:t>статья </a:t>
            </a:r>
            <a:r>
              <a:rPr lang="ru-RU" sz="1600" b="1" spc="150" dirty="0">
                <a:ln w="11430"/>
                <a:solidFill>
                  <a:schemeClr val="tx1">
                    <a:lumMod val="95000"/>
                    <a:lumOff val="5000"/>
                  </a:schemeClr>
                </a:solidFill>
                <a:effectLst>
                  <a:outerShdw blurRad="25400" algn="tl" rotWithShape="0">
                    <a:srgbClr val="000000">
                      <a:alpha val="43000"/>
                    </a:srgbClr>
                  </a:outerShdw>
                </a:effectLst>
              </a:rPr>
              <a:t>4.5. КоАП </a:t>
            </a:r>
            <a:r>
              <a:rPr lang="ru-RU" sz="1600" b="1" spc="150" dirty="0" smtClean="0">
                <a:ln w="11430"/>
                <a:solidFill>
                  <a:schemeClr val="tx1">
                    <a:lumMod val="95000"/>
                    <a:lumOff val="5000"/>
                  </a:schemeClr>
                </a:solidFill>
                <a:effectLst>
                  <a:outerShdw blurRad="25400" algn="tl" rotWithShape="0">
                    <a:srgbClr val="000000">
                      <a:alpha val="43000"/>
                    </a:srgbClr>
                  </a:outerShdw>
                </a:effectLst>
              </a:rPr>
              <a:t>РФ:</a:t>
            </a:r>
            <a:endParaRPr lang="ru-RU" sz="1600" b="1" spc="150" dirty="0">
              <a:ln w="11430"/>
              <a:solidFill>
                <a:schemeClr val="tx1">
                  <a:lumMod val="95000"/>
                  <a:lumOff val="5000"/>
                </a:schemeClr>
              </a:solidFill>
              <a:effectLst>
                <a:outerShdw blurRad="25400" algn="tl" rotWithShape="0">
                  <a:srgbClr val="000000">
                    <a:alpha val="43000"/>
                  </a:srgbClr>
                </a:outerShdw>
              </a:effectLst>
            </a:endParaRPr>
          </a:p>
          <a:p>
            <a:pPr algn="just"/>
            <a:r>
              <a:rPr lang="ru-RU" sz="1600" b="1" spc="150" dirty="0">
                <a:ln w="11430"/>
                <a:solidFill>
                  <a:schemeClr val="tx1">
                    <a:lumMod val="95000"/>
                    <a:lumOff val="5000"/>
                  </a:schemeClr>
                </a:solidFill>
                <a:effectLst>
                  <a:outerShdw blurRad="25400" algn="tl" rotWithShape="0">
                    <a:srgbClr val="000000">
                      <a:alpha val="43000"/>
                    </a:srgbClr>
                  </a:outerShdw>
                </a:effectLst>
              </a:rPr>
              <a:t>Д</a:t>
            </a:r>
            <a:r>
              <a:rPr lang="ru-RU" sz="1600" b="1" spc="150" dirty="0" smtClean="0">
                <a:ln w="11430"/>
                <a:solidFill>
                  <a:schemeClr val="tx1">
                    <a:lumMod val="95000"/>
                    <a:lumOff val="5000"/>
                  </a:schemeClr>
                </a:solidFill>
                <a:effectLst>
                  <a:outerShdw blurRad="25400" algn="tl" rotWithShape="0">
                    <a:srgbClr val="000000">
                      <a:alpha val="43000"/>
                    </a:srgbClr>
                  </a:outerShdw>
                </a:effectLst>
              </a:rPr>
              <a:t>авность </a:t>
            </a:r>
            <a:r>
              <a:rPr lang="ru-RU" sz="1600" b="1" spc="150" dirty="0">
                <a:ln w="11430"/>
                <a:solidFill>
                  <a:schemeClr val="tx1">
                    <a:lumMod val="95000"/>
                    <a:lumOff val="5000"/>
                  </a:schemeClr>
                </a:solidFill>
                <a:effectLst>
                  <a:outerShdw blurRad="25400" algn="tl" rotWithShape="0">
                    <a:srgbClr val="000000">
                      <a:alpha val="43000"/>
                    </a:srgbClr>
                  </a:outerShdw>
                </a:effectLst>
              </a:rPr>
              <a:t>привлечения к </a:t>
            </a:r>
            <a:r>
              <a:rPr lang="ru-RU" sz="1600" b="1" spc="150" dirty="0" smtClean="0">
                <a:ln w="11430"/>
                <a:solidFill>
                  <a:schemeClr val="tx1">
                    <a:lumMod val="95000"/>
                    <a:lumOff val="5000"/>
                  </a:schemeClr>
                </a:solidFill>
                <a:effectLst>
                  <a:outerShdw blurRad="25400" algn="tl" rotWithShape="0">
                    <a:srgbClr val="000000">
                      <a:alpha val="43000"/>
                    </a:srgbClr>
                  </a:outerShdw>
                </a:effectLst>
              </a:rPr>
              <a:t>административной ответственности:</a:t>
            </a:r>
          </a:p>
          <a:p>
            <a:pPr algn="just"/>
            <a:r>
              <a:rPr lang="ru-RU" sz="1600" spc="150" dirty="0" smtClean="0">
                <a:ln w="11430"/>
                <a:solidFill>
                  <a:schemeClr val="tx1">
                    <a:lumMod val="95000"/>
                    <a:lumOff val="5000"/>
                  </a:schemeClr>
                </a:solidFill>
                <a:effectLst>
                  <a:outerShdw blurRad="25400" algn="tl" rotWithShape="0">
                    <a:srgbClr val="000000">
                      <a:alpha val="43000"/>
                    </a:srgbClr>
                  </a:outerShdw>
                </a:effectLst>
              </a:rPr>
              <a:t>1. </a:t>
            </a:r>
            <a:r>
              <a:rPr lang="ru-RU" sz="1600" spc="150" dirty="0">
                <a:ln w="11430"/>
                <a:solidFill>
                  <a:schemeClr val="tx1">
                    <a:lumMod val="95000"/>
                    <a:lumOff val="5000"/>
                  </a:schemeClr>
                </a:solidFill>
                <a:effectLst>
                  <a:outerShdw blurRad="25400" algn="tl" rotWithShape="0">
                    <a:srgbClr val="000000">
                      <a:alpha val="43000"/>
                    </a:srgbClr>
                  </a:outerShdw>
                </a:effectLst>
              </a:rPr>
              <a:t>Постановление по делу об административном правонарушении</a:t>
            </a:r>
          </a:p>
          <a:p>
            <a:pPr algn="just"/>
            <a:r>
              <a:rPr lang="ru-RU" sz="1600" spc="150" dirty="0">
                <a:ln w="11430"/>
                <a:solidFill>
                  <a:schemeClr val="tx1">
                    <a:lumMod val="95000"/>
                    <a:lumOff val="5000"/>
                  </a:schemeClr>
                </a:solidFill>
                <a:effectLst>
                  <a:outerShdw blurRad="25400" algn="tl" rotWithShape="0">
                    <a:srgbClr val="000000">
                      <a:alpha val="43000"/>
                    </a:srgbClr>
                  </a:outerShdw>
                </a:effectLst>
              </a:rPr>
              <a:t>не может быть вынесено по истечении двух месяцев (по делу</a:t>
            </a:r>
          </a:p>
          <a:p>
            <a:pPr algn="just"/>
            <a:r>
              <a:rPr lang="ru-RU" sz="1600" spc="150" dirty="0">
                <a:ln w="11430"/>
                <a:solidFill>
                  <a:schemeClr val="tx1">
                    <a:lumMod val="95000"/>
                    <a:lumOff val="5000"/>
                  </a:schemeClr>
                </a:solidFill>
                <a:effectLst>
                  <a:outerShdw blurRad="25400" algn="tl" rotWithShape="0">
                    <a:srgbClr val="000000">
                      <a:alpha val="43000"/>
                    </a:srgbClr>
                  </a:outerShdw>
                </a:effectLst>
              </a:rPr>
              <a:t>об административном правонарушении, рассматриваемому</a:t>
            </a:r>
          </a:p>
          <a:p>
            <a:pPr algn="just"/>
            <a:r>
              <a:rPr lang="ru-RU" sz="1600" spc="150" dirty="0">
                <a:ln w="11430"/>
                <a:solidFill>
                  <a:schemeClr val="tx1">
                    <a:lumMod val="95000"/>
                    <a:lumOff val="5000"/>
                  </a:schemeClr>
                </a:solidFill>
                <a:effectLst>
                  <a:outerShdw blurRad="25400" algn="tl" rotWithShape="0">
                    <a:srgbClr val="000000">
                      <a:alpha val="43000"/>
                    </a:srgbClr>
                  </a:outerShdw>
                </a:effectLst>
              </a:rPr>
              <a:t>судьей, - по истечении трех месяцев) со дня совершения</a:t>
            </a:r>
          </a:p>
          <a:p>
            <a:pPr algn="just"/>
            <a:r>
              <a:rPr lang="ru-RU" sz="1600" spc="150" dirty="0">
                <a:ln w="11430"/>
                <a:solidFill>
                  <a:schemeClr val="tx1">
                    <a:lumMod val="95000"/>
                    <a:lumOff val="5000"/>
                  </a:schemeClr>
                </a:solidFill>
                <a:effectLst>
                  <a:outerShdw blurRad="25400" algn="tl" rotWithShape="0">
                    <a:srgbClr val="000000">
                      <a:alpha val="43000"/>
                    </a:srgbClr>
                  </a:outerShdw>
                </a:effectLst>
              </a:rPr>
              <a:t>административного правонарушения, за нарушение</a:t>
            </a:r>
          </a:p>
          <a:p>
            <a:pPr algn="just"/>
            <a:r>
              <a:rPr lang="ru-RU" sz="1600" spc="150" dirty="0">
                <a:ln w="11430"/>
                <a:solidFill>
                  <a:schemeClr val="tx1">
                    <a:lumMod val="95000"/>
                    <a:lumOff val="5000"/>
                  </a:schemeClr>
                </a:solidFill>
                <a:effectLst>
                  <a:outerShdw blurRad="38100" dist="38100" dir="2700000" algn="tl">
                    <a:srgbClr val="000000">
                      <a:alpha val="43137"/>
                    </a:srgbClr>
                  </a:outerShdw>
                </a:effectLst>
              </a:rPr>
              <a:t>законодательства</a:t>
            </a:r>
            <a:r>
              <a:rPr lang="ru-RU" sz="1600" spc="150" dirty="0">
                <a:ln w="11430"/>
                <a:solidFill>
                  <a:schemeClr val="tx1">
                    <a:lumMod val="95000"/>
                    <a:lumOff val="5000"/>
                  </a:schemeClr>
                </a:solidFill>
                <a:effectLst>
                  <a:outerShdw blurRad="25400" algn="tl" rotWithShape="0">
                    <a:srgbClr val="000000">
                      <a:alpha val="43000"/>
                    </a:srgbClr>
                  </a:outerShdw>
                </a:effectLst>
              </a:rPr>
              <a:t> Российской Федерации ….</a:t>
            </a:r>
          </a:p>
          <a:p>
            <a:pPr algn="just"/>
            <a:r>
              <a:rPr lang="ru-RU" sz="1600" spc="150" dirty="0">
                <a:ln w="11430"/>
                <a:solidFill>
                  <a:schemeClr val="tx1">
                    <a:lumMod val="95000"/>
                    <a:lumOff val="5000"/>
                  </a:schemeClr>
                </a:solidFill>
                <a:effectLst>
                  <a:outerShdw blurRad="25400" algn="tl" rotWithShape="0">
                    <a:srgbClr val="000000">
                      <a:alpha val="43000"/>
                    </a:srgbClr>
                  </a:outerShdw>
                </a:effectLst>
              </a:rPr>
              <a:t>о противодействии коррупции - </a:t>
            </a:r>
            <a:r>
              <a:rPr lang="ru-RU" sz="1600" b="1" spc="150" dirty="0">
                <a:ln w="11430"/>
                <a:solidFill>
                  <a:schemeClr val="tx1">
                    <a:lumMod val="95000"/>
                    <a:lumOff val="5000"/>
                  </a:schemeClr>
                </a:solidFill>
              </a:rPr>
              <a:t>по истечении </a:t>
            </a:r>
            <a:r>
              <a:rPr lang="ru-RU" sz="1600" b="1" spc="150" dirty="0">
                <a:ln w="11430"/>
                <a:solidFill>
                  <a:srgbClr val="FF0000"/>
                </a:solidFill>
              </a:rPr>
              <a:t>шести</a:t>
            </a:r>
          </a:p>
          <a:p>
            <a:pPr algn="just"/>
            <a:r>
              <a:rPr lang="ru-RU" sz="1600" b="1" spc="150" dirty="0">
                <a:ln w="11430"/>
                <a:solidFill>
                  <a:srgbClr val="FF0000"/>
                </a:solidFill>
              </a:rPr>
              <a:t>лет со дня</a:t>
            </a:r>
            <a:r>
              <a:rPr lang="ru-RU" sz="1600" b="1" spc="150" dirty="0">
                <a:ln w="11430"/>
                <a:solidFill>
                  <a:schemeClr val="tx1">
                    <a:lumMod val="95000"/>
                    <a:lumOff val="5000"/>
                  </a:schemeClr>
                </a:solidFill>
              </a:rPr>
              <a:t> совершения административного</a:t>
            </a:r>
          </a:p>
          <a:p>
            <a:pPr algn="just"/>
            <a:r>
              <a:rPr lang="ru-RU" sz="1600" b="1" spc="150" dirty="0">
                <a:ln w="11430"/>
                <a:solidFill>
                  <a:schemeClr val="tx1">
                    <a:lumMod val="95000"/>
                    <a:lumOff val="5000"/>
                  </a:schemeClr>
                </a:solidFill>
              </a:rPr>
              <a:t>правонарушения.</a:t>
            </a:r>
          </a:p>
          <a:p>
            <a:pPr algn="just"/>
            <a:r>
              <a:rPr lang="ru-RU" sz="1600" spc="150" dirty="0" smtClean="0">
                <a:ln w="11430"/>
                <a:solidFill>
                  <a:schemeClr val="tx1">
                    <a:lumMod val="95000"/>
                    <a:lumOff val="5000"/>
                  </a:schemeClr>
                </a:solidFill>
                <a:effectLst>
                  <a:outerShdw blurRad="25400" algn="tl" rotWithShape="0">
                    <a:srgbClr val="000000">
                      <a:alpha val="43000"/>
                    </a:srgbClr>
                  </a:outerShdw>
                </a:effectLst>
              </a:rPr>
              <a:t>2.  </a:t>
            </a:r>
            <a:r>
              <a:rPr lang="ru-RU" sz="1600" spc="150" dirty="0">
                <a:ln w="11430"/>
                <a:solidFill>
                  <a:schemeClr val="tx1">
                    <a:lumMod val="95000"/>
                    <a:lumOff val="5000"/>
                  </a:schemeClr>
                </a:solidFill>
                <a:effectLst>
                  <a:outerShdw blurRad="25400" algn="tl" rotWithShape="0">
                    <a:srgbClr val="000000">
                      <a:alpha val="43000"/>
                    </a:srgbClr>
                  </a:outerShdw>
                </a:effectLst>
              </a:rPr>
              <a:t>При длящемся административном правонарушении сроки,</a:t>
            </a:r>
          </a:p>
          <a:p>
            <a:pPr algn="just"/>
            <a:r>
              <a:rPr lang="ru-RU" sz="1600" spc="150" dirty="0">
                <a:ln w="11430"/>
                <a:solidFill>
                  <a:schemeClr val="tx1">
                    <a:lumMod val="95000"/>
                    <a:lumOff val="5000"/>
                  </a:schemeClr>
                </a:solidFill>
                <a:effectLst>
                  <a:outerShdw blurRad="25400" algn="tl" rotWithShape="0">
                    <a:srgbClr val="000000">
                      <a:alpha val="43000"/>
                    </a:srgbClr>
                  </a:outerShdw>
                </a:effectLst>
              </a:rPr>
              <a:t>предусмотренные частью 1 настоящей статьи, начинают</a:t>
            </a:r>
          </a:p>
          <a:p>
            <a:pPr algn="just"/>
            <a:r>
              <a:rPr lang="ru-RU" sz="1600" spc="150" dirty="0" smtClean="0">
                <a:ln w="11430"/>
                <a:solidFill>
                  <a:schemeClr val="tx1">
                    <a:lumMod val="95000"/>
                    <a:lumOff val="5000"/>
                  </a:schemeClr>
                </a:solidFill>
                <a:effectLst>
                  <a:outerShdw blurRad="25400" algn="tl" rotWithShape="0">
                    <a:srgbClr val="000000">
                      <a:alpha val="43000"/>
                    </a:srgbClr>
                  </a:outerShdw>
                </a:effectLst>
              </a:rPr>
              <a:t>Исчисляться со дня обнаружения административного правонарушения</a:t>
            </a:r>
            <a:r>
              <a:rPr lang="ru-RU" sz="1600" spc="150" dirty="0">
                <a:ln w="11430"/>
                <a:solidFill>
                  <a:schemeClr val="tx1">
                    <a:lumMod val="95000"/>
                    <a:lumOff val="5000"/>
                  </a:schemeClr>
                </a:solidFill>
                <a:effectLst>
                  <a:outerShdw blurRad="25400" algn="tl" rotWithShape="0">
                    <a:srgbClr val="000000">
                      <a:alpha val="43000"/>
                    </a:srgbClr>
                  </a:outerShdw>
                </a:effectLst>
              </a:rPr>
              <a:t>.</a:t>
            </a: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002492" y="3737854"/>
            <a:ext cx="1828800" cy="2499044"/>
          </a:xfrm>
          <a:prstGeom prst="rect">
            <a:avLst/>
          </a:prstGeom>
          <a:effectLst>
            <a:softEdge rad="330200"/>
          </a:effectLst>
        </p:spPr>
      </p:pic>
    </p:spTree>
    <p:extLst>
      <p:ext uri="{BB962C8B-B14F-4D97-AF65-F5344CB8AC3E}">
        <p14:creationId xmlns:p14="http://schemas.microsoft.com/office/powerpoint/2010/main" xmlns="" val="3514024396"/>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940153" y="5805264"/>
            <a:ext cx="3203848" cy="945887"/>
          </a:xfrm>
          <a:prstGeom prst="rect">
            <a:avLst/>
          </a:prstGeom>
        </p:spPr>
      </p:pic>
      <p:pic>
        <p:nvPicPr>
          <p:cNvPr id="8"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134562"/>
            <a:ext cx="1173163" cy="143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Прямоугольник 4"/>
          <p:cNvSpPr/>
          <p:nvPr/>
        </p:nvSpPr>
        <p:spPr>
          <a:xfrm>
            <a:off x="827583" y="143666"/>
            <a:ext cx="8622073" cy="400110"/>
          </a:xfrm>
          <a:prstGeom prst="rect">
            <a:avLst/>
          </a:prstGeom>
        </p:spPr>
        <p:txBody>
          <a:bodyPr wrap="square">
            <a:spAutoFit/>
          </a:bodyPr>
          <a:lstStyle/>
          <a:p>
            <a:pPr algn="ctr"/>
            <a:r>
              <a:rPr lang="ru-RU" sz="2000" b="1" i="0" u="sng" strike="noStrike" baseline="0" dirty="0" smtClean="0">
                <a:cs typeface="Times New Roman" panose="02020603050405020304" pitchFamily="18" charset="0"/>
              </a:rPr>
              <a:t>КОРРУПЦИЯ С ТОЧКИ ЗРЕНИЯ РОССИЙСКОГО</a:t>
            </a:r>
            <a:r>
              <a:rPr lang="ru-RU" sz="2000" b="1" i="0" u="sng" strike="noStrike" dirty="0" smtClean="0">
                <a:cs typeface="Times New Roman" panose="02020603050405020304" pitchFamily="18" charset="0"/>
              </a:rPr>
              <a:t> </a:t>
            </a:r>
            <a:r>
              <a:rPr lang="ru-RU" sz="2000" b="1" i="0" u="sng" strike="noStrike" baseline="0" dirty="0" smtClean="0">
                <a:cs typeface="Times New Roman" panose="02020603050405020304" pitchFamily="18" charset="0"/>
              </a:rPr>
              <a:t>ЗАКОНОДАТЕЛЬСТВА</a:t>
            </a:r>
            <a:endParaRPr lang="ru-RU" sz="2000" b="1" u="sng" dirty="0">
              <a:cs typeface="Times New Roman" panose="02020603050405020304" pitchFamily="18" charset="0"/>
            </a:endParaRPr>
          </a:p>
        </p:txBody>
      </p:sp>
      <p:sp>
        <p:nvSpPr>
          <p:cNvPr id="6" name="Прямоугольник 5"/>
          <p:cNvSpPr/>
          <p:nvPr/>
        </p:nvSpPr>
        <p:spPr>
          <a:xfrm>
            <a:off x="1619672" y="553755"/>
            <a:ext cx="6408712" cy="830997"/>
          </a:xfrm>
          <a:prstGeom prst="rect">
            <a:avLst/>
          </a:prstGeom>
        </p:spPr>
        <p:txBody>
          <a:bodyPr wrap="square">
            <a:spAutoFit/>
          </a:bodyPr>
          <a:lstStyle/>
          <a:p>
            <a:pPr algn="ctr"/>
            <a:r>
              <a:rPr lang="ru-RU" sz="2400" b="1" i="0" u="none" strike="noStrike" baseline="0" dirty="0" smtClean="0">
                <a:ln w="9525">
                  <a:solidFill>
                    <a:schemeClr val="bg1"/>
                  </a:solidFill>
                  <a:prstDash val="solid"/>
                </a:ln>
                <a:effectLst>
                  <a:outerShdw blurRad="12700" dist="38100" dir="2700000" algn="tl" rotWithShape="0">
                    <a:schemeClr val="bg1">
                      <a:lumMod val="50000"/>
                    </a:schemeClr>
                  </a:outerShdw>
                </a:effectLst>
                <a:cs typeface="Times New Roman" panose="02020603050405020304" pitchFamily="18" charset="0"/>
              </a:rPr>
              <a:t>Федеральный закон «О противодействии коррупции»</a:t>
            </a:r>
            <a:r>
              <a:rPr lang="ru-RU" sz="2400" b="1" i="0" u="none" strike="noStrike" dirty="0" smtClean="0">
                <a:ln w="9525">
                  <a:solidFill>
                    <a:schemeClr val="bg1"/>
                  </a:solidFill>
                  <a:prstDash val="solid"/>
                </a:ln>
                <a:effectLst>
                  <a:outerShdw blurRad="12700" dist="38100" dir="2700000" algn="tl" rotWithShape="0">
                    <a:schemeClr val="bg1">
                      <a:lumMod val="50000"/>
                    </a:schemeClr>
                  </a:outerShdw>
                </a:effectLst>
                <a:cs typeface="Times New Roman" panose="02020603050405020304" pitchFamily="18" charset="0"/>
              </a:rPr>
              <a:t> </a:t>
            </a:r>
            <a:r>
              <a:rPr lang="ru-RU" sz="2400" b="1" i="0" u="none" strike="noStrike" baseline="0" dirty="0" smtClean="0">
                <a:ln w="9525">
                  <a:solidFill>
                    <a:schemeClr val="bg1"/>
                  </a:solidFill>
                  <a:prstDash val="solid"/>
                </a:ln>
                <a:effectLst>
                  <a:outerShdw blurRad="12700" dist="38100" dir="2700000" algn="tl" rotWithShape="0">
                    <a:schemeClr val="bg1">
                      <a:lumMod val="50000"/>
                    </a:schemeClr>
                  </a:outerShdw>
                </a:effectLst>
                <a:cs typeface="Times New Roman" panose="02020603050405020304" pitchFamily="18" charset="0"/>
              </a:rPr>
              <a:t>от 25.12.2008 N 273-ФЗ</a:t>
            </a:r>
            <a:endParaRPr lang="ru-RU" sz="2400" b="1" dirty="0">
              <a:ln w="9525">
                <a:solidFill>
                  <a:schemeClr val="bg1"/>
                </a:solidFill>
                <a:prstDash val="solid"/>
              </a:ln>
              <a:effectLst>
                <a:outerShdw blurRad="12700" dist="38100" dir="2700000" algn="tl" rotWithShape="0">
                  <a:schemeClr val="bg1">
                    <a:lumMod val="50000"/>
                  </a:schemeClr>
                </a:outerShdw>
              </a:effectLst>
              <a:cs typeface="Times New Roman" panose="02020603050405020304" pitchFamily="18" charset="0"/>
            </a:endParaRPr>
          </a:p>
        </p:txBody>
      </p:sp>
      <p:sp>
        <p:nvSpPr>
          <p:cNvPr id="7" name="Прямоугольник 6"/>
          <p:cNvSpPr/>
          <p:nvPr/>
        </p:nvSpPr>
        <p:spPr>
          <a:xfrm>
            <a:off x="276120" y="1988840"/>
            <a:ext cx="7776864" cy="4031873"/>
          </a:xfrm>
          <a:prstGeom prst="rect">
            <a:avLst/>
          </a:prstGeom>
        </p:spPr>
        <p:txBody>
          <a:bodyPr wrap="square">
            <a:spAutoFit/>
          </a:bodyPr>
          <a:lstStyle/>
          <a:p>
            <a:endParaRPr lang="ru-RU" sz="800" b="0" i="0" u="none" strike="noStrike" baseline="0" dirty="0" smtClean="0">
              <a:solidFill>
                <a:srgbClr val="000000"/>
              </a:solidFill>
            </a:endParaRPr>
          </a:p>
          <a:p>
            <a:endParaRPr lang="ru-RU" sz="800" b="0" i="0" u="none" strike="noStrike" baseline="0" dirty="0" smtClean="0">
              <a:solidFill>
                <a:srgbClr val="000000"/>
              </a:solidFill>
            </a:endParaRPr>
          </a:p>
          <a:p>
            <a:pPr marL="342900" indent="-342900">
              <a:buFont typeface="Wingdings" panose="05000000000000000000" pitchFamily="2" charset="2"/>
              <a:buChar char="ü"/>
            </a:pPr>
            <a:r>
              <a:rPr lang="ru-RU" sz="2000" dirty="0">
                <a:latin typeface="Times New Roman" panose="02020603050405020304" pitchFamily="18" charset="0"/>
                <a:cs typeface="Times New Roman" panose="02020603050405020304" pitchFamily="18" charset="0"/>
              </a:rPr>
              <a:t> </a:t>
            </a:r>
            <a:r>
              <a:rPr lang="ru-RU" sz="2000" b="0" i="0" u="none" strike="noStrike" baseline="0" dirty="0" smtClean="0">
                <a:cs typeface="Times New Roman" panose="02020603050405020304" pitchFamily="18" charset="0"/>
              </a:rPr>
              <a:t>злоупотребление служебным положением, </a:t>
            </a:r>
          </a:p>
          <a:p>
            <a:pPr marL="342900" indent="-342900">
              <a:buFont typeface="Wingdings" panose="05000000000000000000" pitchFamily="2" charset="2"/>
              <a:buChar char="ü"/>
            </a:pPr>
            <a:r>
              <a:rPr lang="ru-RU" sz="2000" dirty="0">
                <a:cs typeface="Times New Roman" panose="02020603050405020304" pitchFamily="18" charset="0"/>
              </a:rPr>
              <a:t> </a:t>
            </a:r>
            <a:r>
              <a:rPr lang="ru-RU" sz="2000" b="0" i="0" u="none" strike="noStrike" baseline="0" dirty="0" smtClean="0">
                <a:cs typeface="Times New Roman" panose="02020603050405020304" pitchFamily="18" charset="0"/>
              </a:rPr>
              <a:t>дача взятки, получение взятки, </a:t>
            </a:r>
          </a:p>
          <a:p>
            <a:pPr marL="342900" indent="-342900">
              <a:buFont typeface="Wingdings" panose="05000000000000000000" pitchFamily="2" charset="2"/>
              <a:buChar char="ü"/>
            </a:pPr>
            <a:r>
              <a:rPr lang="ru-RU" sz="2000" dirty="0">
                <a:cs typeface="Times New Roman" panose="02020603050405020304" pitchFamily="18" charset="0"/>
              </a:rPr>
              <a:t> </a:t>
            </a:r>
            <a:r>
              <a:rPr lang="ru-RU" sz="2000" b="0" i="0" u="none" strike="noStrike" baseline="0" dirty="0" smtClean="0">
                <a:cs typeface="Times New Roman" panose="02020603050405020304" pitchFamily="18" charset="0"/>
              </a:rPr>
              <a:t>злоупотребление полномочиями, </a:t>
            </a:r>
          </a:p>
          <a:p>
            <a:pPr marL="342900" indent="-342900">
              <a:buFont typeface="Wingdings" panose="05000000000000000000" pitchFamily="2" charset="2"/>
              <a:buChar char="ü"/>
            </a:pPr>
            <a:r>
              <a:rPr lang="ru-RU" sz="2000" dirty="0">
                <a:cs typeface="Times New Roman" panose="02020603050405020304" pitchFamily="18" charset="0"/>
              </a:rPr>
              <a:t> </a:t>
            </a:r>
            <a:r>
              <a:rPr lang="ru-RU" sz="2000" b="0" i="0" u="none" strike="noStrike" baseline="0" dirty="0" smtClean="0">
                <a:cs typeface="Times New Roman" panose="02020603050405020304" pitchFamily="18" charset="0"/>
              </a:rPr>
              <a:t>коммерческий подкуп, </a:t>
            </a:r>
          </a:p>
          <a:p>
            <a:pPr marL="342900" indent="-342900">
              <a:buFont typeface="Wingdings" panose="05000000000000000000" pitchFamily="2" charset="2"/>
              <a:buChar char="ü"/>
            </a:pPr>
            <a:r>
              <a:rPr lang="ru-RU" sz="2000" dirty="0">
                <a:cs typeface="Times New Roman" panose="02020603050405020304" pitchFamily="18" charset="0"/>
              </a:rPr>
              <a:t> </a:t>
            </a:r>
            <a:r>
              <a:rPr lang="ru-RU" sz="2000" b="0" i="0" u="none" strike="noStrike" baseline="0" dirty="0" smtClean="0">
                <a:cs typeface="Times New Roman" panose="02020603050405020304" pitchFamily="18" charset="0"/>
              </a:rPr>
              <a:t>иное незаконное использование физическим лицом своего должностного положения вопреки законным интересам общества и государства в целях получения выгоды в виде денег, ценностей, иного имущества или услуг имущественного характера, иных имущественных прав для себя или для третьих лиц либо незаконное предоставление такой выгоды указанному лицу другими физическими лицами, </a:t>
            </a:r>
          </a:p>
          <a:p>
            <a:pPr marL="342900" indent="-342900">
              <a:buFont typeface="Wingdings" panose="05000000000000000000" pitchFamily="2" charset="2"/>
              <a:buChar char="ü"/>
            </a:pPr>
            <a:r>
              <a:rPr lang="ru-RU" sz="2000" b="0" i="0" u="none" strike="noStrike" baseline="0" dirty="0" smtClean="0">
                <a:cs typeface="Times New Roman" panose="02020603050405020304" pitchFamily="18" charset="0"/>
              </a:rPr>
              <a:t>либо все вышеперечисленное в интересах юридического лица.</a:t>
            </a:r>
          </a:p>
        </p:txBody>
      </p:sp>
      <p:pic>
        <p:nvPicPr>
          <p:cNvPr id="9" name="Рисунок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904985" y="1268760"/>
            <a:ext cx="2935164" cy="2373923"/>
          </a:xfrm>
          <a:prstGeom prst="rect">
            <a:avLst/>
          </a:prstGeom>
          <a:effectLst>
            <a:softEdge rad="241300"/>
          </a:effectLst>
        </p:spPr>
      </p:pic>
    </p:spTree>
    <p:extLst>
      <p:ext uri="{BB962C8B-B14F-4D97-AF65-F5344CB8AC3E}">
        <p14:creationId xmlns:p14="http://schemas.microsoft.com/office/powerpoint/2010/main" xmlns="" val="3140411757"/>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34561"/>
            <a:ext cx="1173163" cy="143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Прямоугольник 1"/>
          <p:cNvSpPr/>
          <p:nvPr/>
        </p:nvSpPr>
        <p:spPr>
          <a:xfrm>
            <a:off x="1835696" y="134562"/>
            <a:ext cx="6624736" cy="646331"/>
          </a:xfrm>
          <a:prstGeom prst="rect">
            <a:avLst/>
          </a:prstGeom>
        </p:spPr>
        <p:txBody>
          <a:bodyPr wrap="square">
            <a:spAutoFit/>
          </a:bodyPr>
          <a:lstStyle/>
          <a:p>
            <a:pPr algn="ctr"/>
            <a:r>
              <a:rPr lang="ru-RU" b="1" u="sng" dirty="0"/>
              <a:t>Уведомление о приеме бывшего госслужащего </a:t>
            </a:r>
          </a:p>
          <a:p>
            <a:pPr algn="ctr"/>
            <a:r>
              <a:rPr lang="ru-RU" b="1" u="sng" dirty="0"/>
              <a:t>на работу </a:t>
            </a:r>
            <a:r>
              <a:rPr lang="ru-RU" b="1" u="sng" dirty="0" smtClean="0"/>
              <a:t>предприятием:</a:t>
            </a:r>
            <a:endParaRPr lang="ru-RU" u="sng" dirty="0"/>
          </a:p>
        </p:txBody>
      </p:sp>
      <p:sp>
        <p:nvSpPr>
          <p:cNvPr id="3" name="Прямоугольник 2"/>
          <p:cNvSpPr/>
          <p:nvPr/>
        </p:nvSpPr>
        <p:spPr>
          <a:xfrm>
            <a:off x="899592" y="908720"/>
            <a:ext cx="7920880" cy="2862322"/>
          </a:xfrm>
          <a:prstGeom prst="rect">
            <a:avLst/>
          </a:prstGeom>
        </p:spPr>
        <p:txBody>
          <a:bodyPr wrap="square">
            <a:spAutoFit/>
          </a:bodyPr>
          <a:lstStyle/>
          <a:p>
            <a:pPr algn="just"/>
            <a:endParaRPr lang="ru-RU" dirty="0" smtClean="0"/>
          </a:p>
          <a:p>
            <a:pPr algn="just"/>
            <a:r>
              <a:rPr lang="ru-RU" dirty="0"/>
              <a:t>	</a:t>
            </a:r>
            <a:r>
              <a:rPr lang="ru-RU" dirty="0" smtClean="0"/>
              <a:t> </a:t>
            </a:r>
            <a:r>
              <a:rPr lang="ru-RU" dirty="0"/>
              <a:t>При заключении работодателем трудового договора с гражданином, который замещал определенную законодательством должность государственной или муниципальной службы, и с момента увольнения которого с такой службы не прошло более двух лет, этот новый работодатель обязан сообщать  в 10-дневный срок о заключении трудового договора бывшему работодателю служащего в соответствующий государственный или муниципальный орган.</a:t>
            </a:r>
          </a:p>
          <a:p>
            <a:pPr algn="just"/>
            <a:r>
              <a:rPr lang="ru-RU" b="1" spc="-140" dirty="0">
                <a:ln w="9525">
                  <a:solidFill>
                    <a:schemeClr val="bg1"/>
                  </a:solidFill>
                  <a:prstDash val="solid"/>
                </a:ln>
                <a:effectLst>
                  <a:outerShdw blurRad="12700" dist="38100" dir="2700000" algn="tl" rotWithShape="0">
                    <a:schemeClr val="bg1">
                      <a:lumMod val="50000"/>
                    </a:schemeClr>
                  </a:outerShdw>
                </a:effectLst>
              </a:rPr>
              <a:t>ч. 3 ст. 64.1 ТК РФ; Федеральный закон от 25 декабря 2008 года</a:t>
            </a:r>
            <a:br>
              <a:rPr lang="ru-RU" b="1" spc="-140" dirty="0">
                <a:ln w="9525">
                  <a:solidFill>
                    <a:schemeClr val="bg1"/>
                  </a:solidFill>
                  <a:prstDash val="solid"/>
                </a:ln>
                <a:effectLst>
                  <a:outerShdw blurRad="12700" dist="38100" dir="2700000" algn="tl" rotWithShape="0">
                    <a:schemeClr val="bg1">
                      <a:lumMod val="50000"/>
                    </a:schemeClr>
                  </a:outerShdw>
                </a:effectLst>
              </a:rPr>
            </a:br>
            <a:r>
              <a:rPr lang="ru-RU" b="1" spc="-140" dirty="0">
                <a:ln w="9525">
                  <a:solidFill>
                    <a:schemeClr val="bg1"/>
                  </a:solidFill>
                  <a:prstDash val="solid"/>
                </a:ln>
                <a:effectLst>
                  <a:outerShdw blurRad="12700" dist="38100" dir="2700000" algn="tl" rotWithShape="0">
                    <a:schemeClr val="bg1">
                      <a:lumMod val="50000"/>
                    </a:schemeClr>
                  </a:outerShdw>
                </a:effectLst>
              </a:rPr>
              <a:t>N 273-ФЗ  «О противодействии коррупции»</a:t>
            </a:r>
            <a:endParaRPr lang="ru-RU" dirty="0"/>
          </a:p>
        </p:txBody>
      </p:sp>
      <p:sp>
        <p:nvSpPr>
          <p:cNvPr id="5" name="Прямоугольник 4"/>
          <p:cNvSpPr/>
          <p:nvPr/>
        </p:nvSpPr>
        <p:spPr>
          <a:xfrm>
            <a:off x="395536" y="3933056"/>
            <a:ext cx="8496943" cy="2308324"/>
          </a:xfrm>
          <a:prstGeom prst="rect">
            <a:avLst/>
          </a:prstGeom>
        </p:spPr>
        <p:txBody>
          <a:bodyPr wrap="square">
            <a:spAutoFit/>
          </a:bodyPr>
          <a:lstStyle/>
          <a:p>
            <a:pPr algn="just"/>
            <a:r>
              <a:rPr lang="ru-RU" dirty="0"/>
              <a:t> </a:t>
            </a:r>
            <a:r>
              <a:rPr lang="ru-RU" dirty="0" smtClean="0"/>
              <a:t>	Чтобы </a:t>
            </a:r>
            <a:r>
              <a:rPr lang="ru-RU" dirty="0"/>
              <a:t>работодателю убедиться, что должность бывшего служащего входит в перечни, и, следовательно, такому работодателю нужно подавать уведомление на нового работника, он может воспользоваться </a:t>
            </a:r>
            <a:r>
              <a:rPr lang="ru-RU" b="1" dirty="0">
                <a:ln w="9525">
                  <a:solidFill>
                    <a:schemeClr val="bg1"/>
                  </a:solidFill>
                  <a:prstDash val="solid"/>
                </a:ln>
                <a:effectLst>
                  <a:outerShdw blurRad="12700" dist="38100" dir="2700000" algn="tl" rotWithShape="0">
                    <a:schemeClr val="bg1">
                      <a:lumMod val="50000"/>
                    </a:schemeClr>
                  </a:outerShdw>
                </a:effectLst>
              </a:rPr>
              <a:t>пп.1 п. 51 Методических рекомендаций, утв. Письмом Минтруда от 11.05.2017 № 18-4/10/П-2943</a:t>
            </a:r>
            <a:r>
              <a:rPr lang="ru-RU" dirty="0"/>
              <a:t>.</a:t>
            </a:r>
          </a:p>
          <a:p>
            <a:pPr algn="just"/>
            <a:r>
              <a:rPr lang="ru-RU" dirty="0" smtClean="0"/>
              <a:t>	За  </a:t>
            </a:r>
            <a:r>
              <a:rPr lang="ru-RU" dirty="0"/>
              <a:t>неисполнение порядка уведомления, предусмотрена ответственность</a:t>
            </a:r>
          </a:p>
          <a:p>
            <a:pPr algn="just"/>
            <a:r>
              <a:rPr lang="ru-RU" b="1" dirty="0">
                <a:ln w="9525">
                  <a:solidFill>
                    <a:schemeClr val="bg1"/>
                  </a:solidFill>
                  <a:prstDash val="solid"/>
                </a:ln>
                <a:effectLst>
                  <a:outerShdw blurRad="12700" dist="38100" dir="2700000" algn="tl" rotWithShape="0">
                    <a:schemeClr val="bg1">
                      <a:lumMod val="50000"/>
                    </a:schemeClr>
                  </a:outerShdw>
                </a:effectLst>
              </a:rPr>
              <a:t>ст. 19.29 КоАП РФ </a:t>
            </a:r>
            <a:r>
              <a:rPr lang="ru-RU" dirty="0"/>
              <a:t>(незаконное привлечение к трудовой деятельности либо к выполнению работ или оказанию услуг государственного или муниципального служащего, либо бывшего государственного или муниципального служащего</a:t>
            </a:r>
            <a:r>
              <a:rPr lang="ru-RU" dirty="0" smtClean="0"/>
              <a:t>).</a:t>
            </a:r>
            <a:endParaRPr lang="ru-RU" dirty="0"/>
          </a:p>
        </p:txBody>
      </p:sp>
    </p:spTree>
    <p:extLst>
      <p:ext uri="{BB962C8B-B14F-4D97-AF65-F5344CB8AC3E}">
        <p14:creationId xmlns:p14="http://schemas.microsoft.com/office/powerpoint/2010/main" xmlns="" val="3861645206"/>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396" y="41338"/>
            <a:ext cx="879872" cy="143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Прямоугольник 5"/>
          <p:cNvSpPr/>
          <p:nvPr/>
        </p:nvSpPr>
        <p:spPr>
          <a:xfrm>
            <a:off x="76997" y="1481200"/>
            <a:ext cx="8845004" cy="400110"/>
          </a:xfrm>
          <a:prstGeom prst="rect">
            <a:avLst/>
          </a:prstGeom>
        </p:spPr>
        <p:txBody>
          <a:bodyPr wrap="square">
            <a:spAutoFit/>
          </a:bodyPr>
          <a:lstStyle/>
          <a:p>
            <a:pPr algn="ctr"/>
            <a:r>
              <a:rPr lang="ru-RU" sz="2000" dirty="0" smtClean="0"/>
              <a:t> </a:t>
            </a:r>
            <a:endParaRPr lang="ru-RU" sz="2000" dirty="0"/>
          </a:p>
        </p:txBody>
      </p:sp>
      <p:sp>
        <p:nvSpPr>
          <p:cNvPr id="3" name="TextBox 2"/>
          <p:cNvSpPr txBox="1"/>
          <p:nvPr/>
        </p:nvSpPr>
        <p:spPr>
          <a:xfrm>
            <a:off x="3600451" y="646043"/>
            <a:ext cx="184731" cy="369332"/>
          </a:xfrm>
          <a:prstGeom prst="rect">
            <a:avLst/>
          </a:prstGeom>
          <a:noFill/>
        </p:spPr>
        <p:txBody>
          <a:bodyPr wrap="none" rtlCol="0">
            <a:spAutoFit/>
          </a:bodyPr>
          <a:lstStyle/>
          <a:p>
            <a:endParaRPr lang="ru-RU" dirty="0"/>
          </a:p>
        </p:txBody>
      </p:sp>
      <p:sp>
        <p:nvSpPr>
          <p:cNvPr id="5" name="Прямоугольник 4"/>
          <p:cNvSpPr/>
          <p:nvPr/>
        </p:nvSpPr>
        <p:spPr>
          <a:xfrm>
            <a:off x="510332" y="369045"/>
            <a:ext cx="8539985" cy="830997"/>
          </a:xfrm>
          <a:prstGeom prst="rect">
            <a:avLst/>
          </a:prstGeom>
          <a:noFill/>
        </p:spPr>
        <p:txBody>
          <a:bodyPr wrap="square" lIns="91440" tIns="45720" rIns="91440" bIns="45720">
            <a:spAutoFit/>
          </a:bodyPr>
          <a:lstStyle/>
          <a:p>
            <a:pPr algn="ctr"/>
            <a:r>
              <a:rPr lang="ru-RU" sz="1600" b="1" u="sng" dirty="0"/>
              <a:t>Уведомление о склонении к совершению коррупционных правонарушений:</a:t>
            </a:r>
          </a:p>
          <a:p>
            <a:pPr algn="ctr"/>
            <a:r>
              <a:rPr lang="ru-RU" sz="1600" b="1" u="sng" dirty="0"/>
              <a:t>в соответствии со статьей 9 Федерального закона от 25.12.2008 № 273 – ФЗ «О противодействии коррупции» </a:t>
            </a:r>
          </a:p>
        </p:txBody>
      </p:sp>
      <p:sp>
        <p:nvSpPr>
          <p:cNvPr id="9" name="Прямоугольник 8"/>
          <p:cNvSpPr/>
          <p:nvPr/>
        </p:nvSpPr>
        <p:spPr>
          <a:xfrm>
            <a:off x="2897030" y="1348605"/>
            <a:ext cx="4127740" cy="974785"/>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FF1919"/>
                </a:solidFill>
              </a:rPr>
              <a:t>Должностные лица:</a:t>
            </a:r>
            <a:endParaRPr lang="ru-RU" b="1" dirty="0">
              <a:solidFill>
                <a:srgbClr val="FF1919"/>
              </a:solidFill>
            </a:endParaRPr>
          </a:p>
        </p:txBody>
      </p:sp>
      <p:sp>
        <p:nvSpPr>
          <p:cNvPr id="13" name="Стрелка вниз 12"/>
          <p:cNvSpPr/>
          <p:nvPr/>
        </p:nvSpPr>
        <p:spPr>
          <a:xfrm>
            <a:off x="4960900" y="2372266"/>
            <a:ext cx="423773" cy="483079"/>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3183146" y="2915728"/>
            <a:ext cx="3621101" cy="1061049"/>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tx1">
                    <a:lumMod val="65000"/>
                    <a:lumOff val="35000"/>
                  </a:schemeClr>
                </a:solidFill>
              </a:rPr>
              <a:t>у</a:t>
            </a:r>
            <a:r>
              <a:rPr lang="ru-RU" sz="1400" b="1" dirty="0" smtClean="0">
                <a:solidFill>
                  <a:schemeClr val="tx1">
                    <a:lumMod val="65000"/>
                    <a:lumOff val="35000"/>
                  </a:schemeClr>
                </a:solidFill>
              </a:rPr>
              <a:t>ведомлять обо всех случаях обращения к нему каких-</a:t>
            </a:r>
            <a:r>
              <a:rPr lang="ru-RU" sz="1400" b="1" dirty="0">
                <a:solidFill>
                  <a:schemeClr val="tx1">
                    <a:lumMod val="65000"/>
                    <a:lumOff val="35000"/>
                  </a:schemeClr>
                </a:solidFill>
              </a:rPr>
              <a:t>л</a:t>
            </a:r>
            <a:r>
              <a:rPr lang="ru-RU" sz="1400" b="1" dirty="0" smtClean="0">
                <a:solidFill>
                  <a:schemeClr val="tx1">
                    <a:lumMod val="65000"/>
                    <a:lumOff val="35000"/>
                  </a:schemeClr>
                </a:solidFill>
              </a:rPr>
              <a:t>ибо лиц в целях склонения его к совершению коррупционных правонарушений </a:t>
            </a:r>
            <a:endParaRPr lang="ru-RU" sz="1400" b="1" dirty="0">
              <a:solidFill>
                <a:schemeClr val="tx1">
                  <a:lumMod val="65000"/>
                  <a:lumOff val="35000"/>
                </a:schemeClr>
              </a:solidFill>
            </a:endParaRPr>
          </a:p>
        </p:txBody>
      </p:sp>
      <p:sp>
        <p:nvSpPr>
          <p:cNvPr id="19" name="Стрелка вправо 18"/>
          <p:cNvSpPr/>
          <p:nvPr/>
        </p:nvSpPr>
        <p:spPr>
          <a:xfrm>
            <a:off x="3005306" y="4405942"/>
            <a:ext cx="763438" cy="40544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Стрелка вправо 21"/>
          <p:cNvSpPr/>
          <p:nvPr/>
        </p:nvSpPr>
        <p:spPr>
          <a:xfrm>
            <a:off x="2974824" y="5128118"/>
            <a:ext cx="763438" cy="40544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Стрелка вправо 22"/>
          <p:cNvSpPr/>
          <p:nvPr/>
        </p:nvSpPr>
        <p:spPr>
          <a:xfrm>
            <a:off x="3002150" y="5881776"/>
            <a:ext cx="763438" cy="40544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p:cNvSpPr/>
          <p:nvPr/>
        </p:nvSpPr>
        <p:spPr>
          <a:xfrm>
            <a:off x="3886967" y="4364966"/>
            <a:ext cx="2710851" cy="487393"/>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tx1">
                    <a:lumMod val="65000"/>
                    <a:lumOff val="35000"/>
                  </a:schemeClr>
                </a:solidFill>
              </a:rPr>
              <a:t>п</a:t>
            </a:r>
            <a:r>
              <a:rPr lang="ru-RU" sz="1400" b="1" dirty="0" smtClean="0">
                <a:solidFill>
                  <a:schemeClr val="tx1">
                    <a:lumMod val="65000"/>
                    <a:lumOff val="35000"/>
                  </a:schemeClr>
                </a:solidFill>
              </a:rPr>
              <a:t>редставителя нанимателя</a:t>
            </a:r>
            <a:endParaRPr lang="ru-RU" sz="1400" b="1" dirty="0">
              <a:solidFill>
                <a:schemeClr val="tx1">
                  <a:lumMod val="65000"/>
                  <a:lumOff val="35000"/>
                </a:schemeClr>
              </a:solidFill>
            </a:endParaRPr>
          </a:p>
        </p:txBody>
      </p:sp>
      <p:sp>
        <p:nvSpPr>
          <p:cNvPr id="24" name="Прямоугольник 23"/>
          <p:cNvSpPr/>
          <p:nvPr/>
        </p:nvSpPr>
        <p:spPr>
          <a:xfrm>
            <a:off x="3862003" y="5082111"/>
            <a:ext cx="2710851" cy="497457"/>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tx1">
                    <a:lumMod val="65000"/>
                    <a:lumOff val="35000"/>
                  </a:schemeClr>
                </a:solidFill>
              </a:rPr>
              <a:t>о</a:t>
            </a:r>
            <a:r>
              <a:rPr lang="ru-RU" sz="1400" b="1" dirty="0" smtClean="0">
                <a:solidFill>
                  <a:schemeClr val="tx1">
                    <a:lumMod val="65000"/>
                    <a:lumOff val="35000"/>
                  </a:schemeClr>
                </a:solidFill>
              </a:rPr>
              <a:t>рганы прокуратуры</a:t>
            </a:r>
            <a:endParaRPr lang="ru-RU" sz="1400" b="1" dirty="0">
              <a:solidFill>
                <a:schemeClr val="tx1">
                  <a:lumMod val="65000"/>
                  <a:lumOff val="35000"/>
                </a:schemeClr>
              </a:solidFill>
            </a:endParaRPr>
          </a:p>
        </p:txBody>
      </p:sp>
      <p:sp>
        <p:nvSpPr>
          <p:cNvPr id="25" name="Прямоугольник 24"/>
          <p:cNvSpPr/>
          <p:nvPr/>
        </p:nvSpPr>
        <p:spPr>
          <a:xfrm>
            <a:off x="3908371" y="5794075"/>
            <a:ext cx="2710851" cy="543464"/>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tx1">
                    <a:lumMod val="65000"/>
                    <a:lumOff val="35000"/>
                  </a:schemeClr>
                </a:solidFill>
              </a:rPr>
              <a:t>д</a:t>
            </a:r>
            <a:r>
              <a:rPr lang="ru-RU" sz="1400" b="1" dirty="0" smtClean="0">
                <a:solidFill>
                  <a:schemeClr val="tx1">
                    <a:lumMod val="65000"/>
                    <a:lumOff val="35000"/>
                  </a:schemeClr>
                </a:solidFill>
              </a:rPr>
              <a:t>ругие государственные органы</a:t>
            </a:r>
            <a:endParaRPr lang="ru-RU" sz="1400" b="1" dirty="0">
              <a:solidFill>
                <a:schemeClr val="tx1">
                  <a:lumMod val="65000"/>
                  <a:lumOff val="35000"/>
                </a:schemeClr>
              </a:solidFill>
            </a:endParaRPr>
          </a:p>
        </p:txBody>
      </p:sp>
      <p:pic>
        <p:nvPicPr>
          <p:cNvPr id="27" name="Рисунок 2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30194" y="5082111"/>
            <a:ext cx="1409053" cy="1341405"/>
          </a:xfrm>
          <a:prstGeom prst="rect">
            <a:avLst/>
          </a:prstGeom>
          <a:effectLst>
            <a:softEdge rad="495300"/>
          </a:effectLst>
        </p:spPr>
      </p:pic>
      <p:pic>
        <p:nvPicPr>
          <p:cNvPr id="28" name="Рисунок 2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562838" y="1538021"/>
            <a:ext cx="2477463" cy="4976690"/>
          </a:xfrm>
          <a:prstGeom prst="rect">
            <a:avLst/>
          </a:prstGeom>
          <a:effectLst>
            <a:softEdge rad="520700"/>
          </a:effectLst>
        </p:spPr>
      </p:pic>
      <p:sp>
        <p:nvSpPr>
          <p:cNvPr id="4" name="TextBox 3"/>
          <p:cNvSpPr txBox="1"/>
          <p:nvPr/>
        </p:nvSpPr>
        <p:spPr>
          <a:xfrm>
            <a:off x="251520" y="1558496"/>
            <a:ext cx="2601667" cy="3539430"/>
          </a:xfrm>
          <a:prstGeom prst="rect">
            <a:avLst/>
          </a:prstGeom>
          <a:noFill/>
        </p:spPr>
        <p:txBody>
          <a:bodyPr wrap="square" rtlCol="0">
            <a:spAutoFit/>
          </a:bodyPr>
          <a:lstStyle/>
          <a:p>
            <a:pPr algn="just"/>
            <a:r>
              <a:rPr lang="ru-RU" sz="1400" dirty="0" smtClean="0"/>
              <a:t>Дополнительно необходимо изучить: </a:t>
            </a:r>
            <a:r>
              <a:rPr lang="ru-RU" sz="1400" b="1" dirty="0" smtClean="0">
                <a:solidFill>
                  <a:srgbClr val="FF0000"/>
                </a:solidFill>
              </a:rPr>
              <a:t>информацию  Минтруда России от 04.03.2013  </a:t>
            </a:r>
            <a:r>
              <a:rPr lang="ru-RU" sz="1400" dirty="0" smtClean="0"/>
              <a:t>«Обзор рекомендаций по осуществлению комплекса организационных, разъяснительных и иных  иных мер по недопущению должностными лицами поведения, которое может восприниматься окружающими как обещание дачи взятки или предложение дачи взятки либо как согласие принять взятку или как просьба о даче взятки»</a:t>
            </a:r>
            <a:endParaRPr lang="ru-RU" sz="1400" dirty="0"/>
          </a:p>
        </p:txBody>
      </p:sp>
    </p:spTree>
    <p:extLst>
      <p:ext uri="{BB962C8B-B14F-4D97-AF65-F5344CB8AC3E}">
        <p14:creationId xmlns:p14="http://schemas.microsoft.com/office/powerpoint/2010/main" xmlns="" val="484971185"/>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868144" y="5842338"/>
            <a:ext cx="3203848" cy="945887"/>
          </a:xfrm>
          <a:prstGeom prst="rect">
            <a:avLst/>
          </a:prstGeom>
        </p:spPr>
      </p:pic>
      <p:sp>
        <p:nvSpPr>
          <p:cNvPr id="2" name="Прямоугольник 1"/>
          <p:cNvSpPr/>
          <p:nvPr/>
        </p:nvSpPr>
        <p:spPr>
          <a:xfrm>
            <a:off x="1475656" y="134562"/>
            <a:ext cx="6912768" cy="646331"/>
          </a:xfrm>
          <a:prstGeom prst="rect">
            <a:avLst/>
          </a:prstGeom>
        </p:spPr>
        <p:txBody>
          <a:bodyPr wrap="square">
            <a:spAutoFit/>
          </a:bodyPr>
          <a:lstStyle/>
          <a:p>
            <a:pPr algn="ctr"/>
            <a:r>
              <a:rPr lang="ru-RU" b="1" u="sng" dirty="0">
                <a:solidFill>
                  <a:schemeClr val="tx1">
                    <a:lumMod val="95000"/>
                  </a:schemeClr>
                </a:solidFill>
              </a:rPr>
              <a:t>Ответственность </a:t>
            </a:r>
            <a:r>
              <a:rPr lang="ru-RU" b="1" u="sng" dirty="0" smtClean="0">
                <a:solidFill>
                  <a:schemeClr val="tx1">
                    <a:lumMod val="95000"/>
                  </a:schemeClr>
                </a:solidFill>
              </a:rPr>
              <a:t>организаций </a:t>
            </a:r>
            <a:r>
              <a:rPr lang="ru-RU" b="1" u="sng" dirty="0">
                <a:solidFill>
                  <a:schemeClr val="tx1">
                    <a:lumMod val="95000"/>
                  </a:schemeClr>
                </a:solidFill>
              </a:rPr>
              <a:t>и их должностных лиц за нарушение законодательства о противодействии коррупции</a:t>
            </a:r>
          </a:p>
        </p:txBody>
      </p:sp>
      <p:graphicFrame>
        <p:nvGraphicFramePr>
          <p:cNvPr id="6" name="Таблица 5"/>
          <p:cNvGraphicFramePr>
            <a:graphicFrameLocks noGrp="1"/>
          </p:cNvGraphicFramePr>
          <p:nvPr>
            <p:extLst>
              <p:ext uri="{D42A27DB-BD31-4B8C-83A1-F6EECF244321}">
                <p14:modId xmlns:p14="http://schemas.microsoft.com/office/powerpoint/2010/main" xmlns="" val="4103484918"/>
              </p:ext>
            </p:extLst>
          </p:nvPr>
        </p:nvGraphicFramePr>
        <p:xfrm>
          <a:off x="150638" y="780893"/>
          <a:ext cx="8964486" cy="4399561"/>
        </p:xfrm>
        <a:graphic>
          <a:graphicData uri="http://schemas.openxmlformats.org/drawingml/2006/table">
            <a:tbl>
              <a:tblPr firstRow="1" bandRow="1">
                <a:tableStyleId>{F2DE63D5-997A-4646-A377-4702673A728D}</a:tableStyleId>
              </a:tblPr>
              <a:tblGrid>
                <a:gridCol w="2798544"/>
                <a:gridCol w="2798544"/>
                <a:gridCol w="3367398"/>
              </a:tblGrid>
              <a:tr h="991925">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1800" b="1" i="0" u="none" strike="noStrike" kern="1200" baseline="0" dirty="0" smtClean="0">
                          <a:solidFill>
                            <a:schemeClr val="bg1"/>
                          </a:solidFill>
                          <a:latin typeface="+mn-lt"/>
                          <a:ea typeface="+mn-ea"/>
                          <a:cs typeface="+mn-cs"/>
                        </a:rPr>
                        <a:t>Виды ответственности</a:t>
                      </a:r>
                      <a:r>
                        <a:rPr lang="ru-RU" sz="1800" b="0" i="0" u="none" strike="noStrike" kern="1200" baseline="0" dirty="0" smtClean="0">
                          <a:solidFill>
                            <a:schemeClr val="bg1"/>
                          </a:solidFill>
                          <a:latin typeface="+mn-lt"/>
                          <a:ea typeface="+mn-ea"/>
                          <a:cs typeface="+mn-cs"/>
                        </a:rPr>
                        <a:t>	</a:t>
                      </a:r>
                    </a:p>
                    <a:p>
                      <a:pPr algn="ctr"/>
                      <a:endParaRPr lang="ru-RU" sz="1800" dirty="0">
                        <a:latin typeface="+mn-lt"/>
                      </a:endParaRPr>
                    </a:p>
                  </a:txBody>
                  <a:tcPr>
                    <a:solidFill>
                      <a:schemeClr val="tx2">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1800" b="1" i="0" u="none" strike="noStrike" kern="1200" baseline="0" dirty="0" smtClean="0">
                          <a:solidFill>
                            <a:schemeClr val="bg1"/>
                          </a:solidFill>
                          <a:latin typeface="+mn-lt"/>
                          <a:ea typeface="+mn-ea"/>
                          <a:cs typeface="+mn-cs"/>
                        </a:rPr>
                        <a:t>Юридические лица</a:t>
                      </a:r>
                      <a:r>
                        <a:rPr lang="ru-RU" sz="1800" b="0" i="0" u="none" strike="noStrike" kern="1200" baseline="0" dirty="0" smtClean="0">
                          <a:solidFill>
                            <a:schemeClr val="bg1"/>
                          </a:solidFill>
                          <a:latin typeface="+mn-lt"/>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lang="ru-RU" sz="1800" b="0" i="0" u="none" strike="noStrike" kern="1200" baseline="0" dirty="0" smtClean="0">
                          <a:solidFill>
                            <a:schemeClr val="bg1"/>
                          </a:solidFill>
                          <a:latin typeface="+mn-lt"/>
                          <a:ea typeface="+mn-ea"/>
                          <a:cs typeface="+mn-cs"/>
                        </a:rPr>
                        <a:t>	</a:t>
                      </a:r>
                    </a:p>
                    <a:p>
                      <a:pPr algn="ctr"/>
                      <a:endParaRPr lang="ru-RU" sz="1800" dirty="0">
                        <a:latin typeface="+mn-lt"/>
                      </a:endParaRPr>
                    </a:p>
                  </a:txBody>
                  <a:tcPr>
                    <a:solidFill>
                      <a:schemeClr val="tx2">
                        <a:lumMod val="40000"/>
                        <a:lumOff val="60000"/>
                      </a:schemeClr>
                    </a:solidFill>
                  </a:tcPr>
                </a:tc>
                <a:tc>
                  <a:txBody>
                    <a:bodyPr/>
                    <a:lstStyle/>
                    <a:p>
                      <a:pPr algn="ctr"/>
                      <a:r>
                        <a:rPr lang="ru-RU" sz="1800" dirty="0" smtClean="0">
                          <a:latin typeface="+mn-lt"/>
                        </a:rPr>
                        <a:t>Физические лица</a:t>
                      </a:r>
                      <a:endParaRPr lang="ru-RU" sz="1800" dirty="0">
                        <a:latin typeface="+mn-lt"/>
                      </a:endParaRPr>
                    </a:p>
                  </a:txBody>
                  <a:tcPr>
                    <a:solidFill>
                      <a:schemeClr val="tx2">
                        <a:lumMod val="40000"/>
                        <a:lumOff val="60000"/>
                      </a:schemeClr>
                    </a:solidFill>
                  </a:tcPr>
                </a:tc>
              </a:tr>
              <a:tr h="99192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ru-RU" sz="1800" b="1" i="0" u="none" strike="noStrike" kern="1200" baseline="0" dirty="0" smtClean="0">
                          <a:solidFill>
                            <a:schemeClr val="tx1"/>
                          </a:solidFill>
                          <a:latin typeface="+mn-lt"/>
                          <a:ea typeface="+mn-ea"/>
                          <a:cs typeface="+mn-cs"/>
                        </a:rPr>
                        <a:t>Уголовно-правовая </a:t>
                      </a:r>
                      <a:r>
                        <a:rPr lang="ru-RU" sz="1800" b="0" i="0" u="none" strike="noStrike" kern="1200" baseline="0" dirty="0" smtClean="0">
                          <a:solidFill>
                            <a:schemeClr val="tx1"/>
                          </a:solidFill>
                          <a:latin typeface="+mn-lt"/>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ru-RU" sz="1800" b="0" i="0" u="none" strike="noStrike" kern="1200" baseline="0" dirty="0" smtClean="0">
                          <a:solidFill>
                            <a:schemeClr val="tx1"/>
                          </a:solidFill>
                          <a:latin typeface="+mn-lt"/>
                          <a:ea typeface="+mn-ea"/>
                          <a:cs typeface="+mn-cs"/>
                        </a:rPr>
                        <a:t>	</a:t>
                      </a:r>
                    </a:p>
                    <a:p>
                      <a:pPr algn="l"/>
                      <a:endParaRPr lang="ru-RU" dirty="0"/>
                    </a:p>
                  </a:txBody>
                  <a:tcPr/>
                </a:tc>
                <a:tc>
                  <a:txBody>
                    <a:bodyPr/>
                    <a:lstStyle/>
                    <a:p>
                      <a:pPr algn="ctr"/>
                      <a:endParaRPr lang="ru-RU"/>
                    </a:p>
                  </a:txBody>
                  <a:tcPr/>
                </a:tc>
                <a:tc>
                  <a:txBody>
                    <a:bodyPr/>
                    <a:lstStyle/>
                    <a:p>
                      <a:pPr marL="285750" indent="-285750" algn="ctr">
                        <a:buFont typeface="Wingdings" panose="05000000000000000000" pitchFamily="2" charset="2"/>
                        <a:buChar char="ü"/>
                      </a:pPr>
                      <a:r>
                        <a:rPr lang="ru-RU" sz="2400" dirty="0" smtClean="0"/>
                        <a:t> </a:t>
                      </a:r>
                      <a:endParaRPr lang="ru-RU" sz="2400" dirty="0"/>
                    </a:p>
                  </a:txBody>
                  <a:tcPr/>
                </a:tc>
              </a:tr>
              <a:tr h="805237">
                <a:tc>
                  <a:txBody>
                    <a:bodyPr/>
                    <a:lstStyle/>
                    <a:p>
                      <a:pPr algn="l"/>
                      <a:r>
                        <a:rPr lang="ru-RU" sz="1800" b="1" i="0" u="none" strike="noStrike" kern="1200" baseline="0" dirty="0" smtClean="0">
                          <a:solidFill>
                            <a:schemeClr val="tx1"/>
                          </a:solidFill>
                          <a:latin typeface="+mn-lt"/>
                          <a:ea typeface="+mn-ea"/>
                          <a:cs typeface="+mn-cs"/>
                        </a:rPr>
                        <a:t>Административная</a:t>
                      </a:r>
                      <a:endParaRPr lang="ru-RU" dirty="0"/>
                    </a:p>
                  </a:txBody>
                  <a:tcPr/>
                </a:tc>
                <a:tc>
                  <a:txBody>
                    <a:bodyPr/>
                    <a:lstStyle/>
                    <a:p>
                      <a:pPr marL="285750" indent="-285750" algn="ctr">
                        <a:buFont typeface="Wingdings" panose="05000000000000000000" pitchFamily="2" charset="2"/>
                        <a:buChar char="ü"/>
                      </a:pPr>
                      <a:r>
                        <a:rPr lang="ru-RU" sz="2400" dirty="0" smtClean="0">
                          <a:solidFill>
                            <a:schemeClr val="tx1">
                              <a:lumMod val="95000"/>
                            </a:schemeClr>
                          </a:solidFill>
                          <a:latin typeface="+mn-lt"/>
                        </a:rPr>
                        <a:t> </a:t>
                      </a:r>
                      <a:endParaRPr lang="ru-RU" sz="2400" dirty="0">
                        <a:solidFill>
                          <a:schemeClr val="tx1">
                            <a:lumMod val="95000"/>
                          </a:schemeClr>
                        </a:solidFill>
                        <a:latin typeface="+mn-lt"/>
                      </a:endParaRPr>
                    </a:p>
                  </a:txBody>
                  <a:tcPr/>
                </a:tc>
                <a:tc>
                  <a:txBody>
                    <a:bodyPr/>
                    <a:lstStyle/>
                    <a:p>
                      <a:pPr algn="ctr"/>
                      <a:endParaRPr lang="ru-RU" sz="2400" dirty="0"/>
                    </a:p>
                  </a:txBody>
                  <a:tcPr/>
                </a:tc>
              </a:tr>
              <a:tr h="80523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ru-RU" sz="1800" b="1" i="0" u="none" strike="noStrike" kern="1200" baseline="0" dirty="0" smtClean="0">
                          <a:solidFill>
                            <a:schemeClr val="tx1"/>
                          </a:solidFill>
                          <a:latin typeface="+mn-lt"/>
                          <a:ea typeface="+mn-ea"/>
                          <a:cs typeface="+mn-cs"/>
                        </a:rPr>
                        <a:t>Гражданско-правовая</a:t>
                      </a:r>
                      <a:r>
                        <a:rPr lang="ru-RU" sz="1800" b="0" i="0" u="none" strike="noStrike" kern="1200" baseline="0" dirty="0" smtClean="0">
                          <a:solidFill>
                            <a:schemeClr val="tx1"/>
                          </a:solidFill>
                          <a:latin typeface="+mn-lt"/>
                          <a:ea typeface="+mn-ea"/>
                          <a:cs typeface="+mn-cs"/>
                        </a:rPr>
                        <a:t>	</a:t>
                      </a:r>
                    </a:p>
                    <a:p>
                      <a:pPr algn="l"/>
                      <a:endParaRPr lang="ru-RU" dirty="0"/>
                    </a:p>
                  </a:txBody>
                  <a:tcPr/>
                </a:tc>
                <a:tc>
                  <a:txBody>
                    <a:bodyPr/>
                    <a:lstStyle/>
                    <a:p>
                      <a:pPr marL="285750" indent="-285750" algn="ctr">
                        <a:buFont typeface="Wingdings" panose="05000000000000000000" pitchFamily="2" charset="2"/>
                        <a:buChar char="ü"/>
                      </a:pPr>
                      <a:r>
                        <a:rPr lang="ru-RU" sz="2400" dirty="0" smtClean="0"/>
                        <a:t> </a:t>
                      </a:r>
                      <a:endParaRPr lang="ru-RU" sz="2400" dirty="0"/>
                    </a:p>
                  </a:txBody>
                  <a:tcPr/>
                </a:tc>
                <a:tc>
                  <a:txBody>
                    <a:bodyPr/>
                    <a:lstStyle/>
                    <a:p>
                      <a:pPr marL="285750" indent="-285750" algn="ctr">
                        <a:buFont typeface="Wingdings" panose="05000000000000000000" pitchFamily="2" charset="2"/>
                        <a:buChar char="ü"/>
                      </a:pPr>
                      <a:r>
                        <a:rPr lang="ru-RU" sz="2400" dirty="0" smtClean="0"/>
                        <a:t> </a:t>
                      </a:r>
                      <a:endParaRPr lang="ru-RU" sz="2400" dirty="0"/>
                    </a:p>
                  </a:txBody>
                  <a:tcPr/>
                </a:tc>
              </a:tr>
              <a:tr h="805237">
                <a:tc>
                  <a:txBody>
                    <a:bodyPr/>
                    <a:lstStyle/>
                    <a:p>
                      <a:pPr algn="l"/>
                      <a:r>
                        <a:rPr lang="ru-RU" sz="1800" b="1" i="0" u="none" strike="noStrike" kern="1200" baseline="0" dirty="0" smtClean="0">
                          <a:solidFill>
                            <a:schemeClr val="tx1"/>
                          </a:solidFill>
                          <a:latin typeface="+mn-lt"/>
                          <a:ea typeface="+mn-ea"/>
                          <a:cs typeface="+mn-cs"/>
                        </a:rPr>
                        <a:t>Дисциплинарная</a:t>
                      </a:r>
                      <a:r>
                        <a:rPr lang="ru-RU" sz="1800" b="0" i="0" u="none" strike="noStrike" kern="1200" baseline="0" dirty="0" smtClean="0">
                          <a:solidFill>
                            <a:schemeClr val="tx1"/>
                          </a:solidFill>
                          <a:latin typeface="+mn-lt"/>
                          <a:ea typeface="+mn-ea"/>
                          <a:cs typeface="+mn-cs"/>
                        </a:rPr>
                        <a:t>	</a:t>
                      </a:r>
                    </a:p>
                  </a:txBody>
                  <a:tcPr/>
                </a:tc>
                <a:tc>
                  <a:txBody>
                    <a:bodyPr/>
                    <a:lstStyle/>
                    <a:p>
                      <a:pPr algn="ctr"/>
                      <a:endParaRPr lang="ru-RU" dirty="0"/>
                    </a:p>
                  </a:txBody>
                  <a:tcPr/>
                </a:tc>
                <a:tc>
                  <a:txBody>
                    <a:bodyPr/>
                    <a:lstStyle/>
                    <a:p>
                      <a:pPr marL="285750" indent="-285750" algn="ctr">
                        <a:buFont typeface="Wingdings" panose="05000000000000000000" pitchFamily="2" charset="2"/>
                        <a:buChar char="ü"/>
                      </a:pPr>
                      <a:r>
                        <a:rPr lang="ru-RU" sz="2400" dirty="0" smtClean="0"/>
                        <a:t> </a:t>
                      </a:r>
                      <a:endParaRPr lang="ru-RU" sz="2400" dirty="0"/>
                    </a:p>
                  </a:txBody>
                  <a:tcPr/>
                </a:tc>
              </a:tr>
            </a:tbl>
          </a:graphicData>
        </a:graphic>
      </p:graphicFrame>
      <p:sp>
        <p:nvSpPr>
          <p:cNvPr id="3" name="Прямоугольник 2"/>
          <p:cNvSpPr/>
          <p:nvPr/>
        </p:nvSpPr>
        <p:spPr>
          <a:xfrm>
            <a:off x="251520" y="5103674"/>
            <a:ext cx="6480720" cy="1477328"/>
          </a:xfrm>
          <a:prstGeom prst="rect">
            <a:avLst/>
          </a:prstGeom>
        </p:spPr>
        <p:txBody>
          <a:bodyPr wrap="square">
            <a:spAutoFit/>
          </a:bodyPr>
          <a:lstStyle/>
          <a:p>
            <a:r>
              <a:rPr lang="ru-RU" dirty="0">
                <a:solidFill>
                  <a:schemeClr val="tx1">
                    <a:lumMod val="95000"/>
                  </a:schemeClr>
                </a:solidFill>
              </a:rPr>
              <a:t>Ключевым признаком состава коррупционного правонарушения всегда является незаконное получение преимуществ </a:t>
            </a:r>
            <a:r>
              <a:rPr lang="ru-RU" i="1" dirty="0">
                <a:solidFill>
                  <a:schemeClr val="tx1">
                    <a:lumMod val="95000"/>
                  </a:schemeClr>
                </a:solidFill>
              </a:rPr>
              <a:t>(состоявшееся или потенциальное, как правило, посредством вознаграждения либо иного нелегитимного воздействия на должностное лицо</a:t>
            </a:r>
            <a:r>
              <a:rPr lang="ru-RU" i="1" dirty="0">
                <a:latin typeface="Calibri" panose="020F0502020204030204" pitchFamily="34" charset="0"/>
              </a:rPr>
              <a:t>)</a:t>
            </a:r>
            <a:endParaRPr lang="ru-RU" dirty="0"/>
          </a:p>
        </p:txBody>
      </p:sp>
    </p:spTree>
    <p:extLst>
      <p:ext uri="{BB962C8B-B14F-4D97-AF65-F5344CB8AC3E}">
        <p14:creationId xmlns:p14="http://schemas.microsoft.com/office/powerpoint/2010/main" xmlns="" val="2070107075"/>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9415" y="260648"/>
            <a:ext cx="1176337" cy="1438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Прямоугольник 1"/>
          <p:cNvSpPr/>
          <p:nvPr/>
        </p:nvSpPr>
        <p:spPr>
          <a:xfrm>
            <a:off x="1763688" y="548680"/>
            <a:ext cx="6984776" cy="369332"/>
          </a:xfrm>
          <a:prstGeom prst="rect">
            <a:avLst/>
          </a:prstGeom>
        </p:spPr>
        <p:txBody>
          <a:bodyPr wrap="square">
            <a:spAutoFit/>
          </a:bodyPr>
          <a:lstStyle/>
          <a:p>
            <a:pPr algn="ctr"/>
            <a:r>
              <a:rPr lang="ru-RU" b="1" dirty="0"/>
              <a:t>Статистика</a:t>
            </a:r>
            <a:r>
              <a:rPr lang="ru-RU" b="1" dirty="0">
                <a:solidFill>
                  <a:schemeClr val="bg1">
                    <a:lumMod val="95000"/>
                    <a:lumOff val="5000"/>
                  </a:schemeClr>
                </a:solidFill>
              </a:rPr>
              <a:t> </a:t>
            </a:r>
            <a:r>
              <a:rPr lang="ru-RU" b="1" dirty="0"/>
              <a:t>преступлений коррупционного </a:t>
            </a:r>
            <a:r>
              <a:rPr lang="ru-RU" b="1" dirty="0" smtClean="0"/>
              <a:t>характера:</a:t>
            </a:r>
            <a:endParaRPr lang="ru-RU" b="1" dirty="0"/>
          </a:p>
        </p:txBody>
      </p:sp>
      <p:graphicFrame>
        <p:nvGraphicFramePr>
          <p:cNvPr id="5" name="Схема 4"/>
          <p:cNvGraphicFramePr/>
          <p:nvPr>
            <p:extLst>
              <p:ext uri="{D42A27DB-BD31-4B8C-83A1-F6EECF244321}">
                <p14:modId xmlns:p14="http://schemas.microsoft.com/office/powerpoint/2010/main" xmlns="" val="2960623721"/>
              </p:ext>
            </p:extLst>
          </p:nvPr>
        </p:nvGraphicFramePr>
        <p:xfrm>
          <a:off x="539552" y="918012"/>
          <a:ext cx="8496944" cy="2934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3347864" y="1196752"/>
            <a:ext cx="2604559" cy="369332"/>
          </a:xfrm>
          <a:prstGeom prst="rect">
            <a:avLst/>
          </a:prstGeom>
          <a:noFill/>
        </p:spPr>
        <p:txBody>
          <a:bodyPr wrap="none" rtlCol="0">
            <a:spAutoFit/>
          </a:bodyPr>
          <a:lstStyle/>
          <a:p>
            <a:r>
              <a:rPr lang="ru-RU" b="1" dirty="0" smtClean="0"/>
              <a:t>Российская Федерация </a:t>
            </a:r>
            <a:endParaRPr lang="ru-RU" b="1" dirty="0"/>
          </a:p>
        </p:txBody>
      </p:sp>
      <p:graphicFrame>
        <p:nvGraphicFramePr>
          <p:cNvPr id="8" name="Схема 7"/>
          <p:cNvGraphicFramePr/>
          <p:nvPr>
            <p:extLst>
              <p:ext uri="{D42A27DB-BD31-4B8C-83A1-F6EECF244321}">
                <p14:modId xmlns:p14="http://schemas.microsoft.com/office/powerpoint/2010/main" xmlns="" val="3277764572"/>
              </p:ext>
            </p:extLst>
          </p:nvPr>
        </p:nvGraphicFramePr>
        <p:xfrm>
          <a:off x="239415" y="4149080"/>
          <a:ext cx="8904584" cy="253605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TextBox 8"/>
          <p:cNvSpPr txBox="1"/>
          <p:nvPr/>
        </p:nvSpPr>
        <p:spPr>
          <a:xfrm>
            <a:off x="3491880" y="4293096"/>
            <a:ext cx="2232923" cy="369332"/>
          </a:xfrm>
          <a:prstGeom prst="rect">
            <a:avLst/>
          </a:prstGeom>
          <a:noFill/>
        </p:spPr>
        <p:txBody>
          <a:bodyPr wrap="square" rtlCol="0">
            <a:spAutoFit/>
          </a:bodyPr>
          <a:lstStyle/>
          <a:p>
            <a:pPr algn="ctr"/>
            <a:r>
              <a:rPr lang="ru-RU" b="1" dirty="0" smtClean="0"/>
              <a:t>Хабаровский край</a:t>
            </a:r>
            <a:endParaRPr lang="ru-RU" b="1" dirty="0"/>
          </a:p>
        </p:txBody>
      </p:sp>
    </p:spTree>
    <p:extLst>
      <p:ext uri="{BB962C8B-B14F-4D97-AF65-F5344CB8AC3E}">
        <p14:creationId xmlns:p14="http://schemas.microsoft.com/office/powerpoint/2010/main" xmlns="" val="192635558"/>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style.rotation</p:attrName>
                                        </p:attrNameLst>
                                      </p:cBhvr>
                                      <p:tavLst>
                                        <p:tav tm="0">
                                          <p:val>
                                            <p:fltVal val="90"/>
                                          </p:val>
                                        </p:tav>
                                        <p:tav tm="100000">
                                          <p:val>
                                            <p:fltVal val="0"/>
                                          </p:val>
                                        </p:tav>
                                      </p:tavLst>
                                    </p:anim>
                                    <p:animEffect transition="in" filter="fade">
                                      <p:cBhvr>
                                        <p:cTn id="17" dur="1000"/>
                                        <p:tgtEl>
                                          <p:spTgt spid="6"/>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 calcmode="lin" valueType="num">
                                      <p:cBhvr>
                                        <p:cTn id="23" dur="1000" fill="hold"/>
                                        <p:tgtEl>
                                          <p:spTgt spid="9"/>
                                        </p:tgtEl>
                                        <p:attrNameLst>
                                          <p:attrName>style.rotation</p:attrName>
                                        </p:attrNameLst>
                                      </p:cBhvr>
                                      <p:tavLst>
                                        <p:tav tm="0">
                                          <p:val>
                                            <p:fltVal val="90"/>
                                          </p:val>
                                        </p:tav>
                                        <p:tav tm="100000">
                                          <p:val>
                                            <p:fltVal val="0"/>
                                          </p:val>
                                        </p:tav>
                                      </p:tavLst>
                                    </p:anim>
                                    <p:animEffect transition="in" filter="fade">
                                      <p:cBhvr>
                                        <p:cTn id="24" dur="1000"/>
                                        <p:tgtEl>
                                          <p:spTgt spid="9"/>
                                        </p:tgtEl>
                                      </p:cBhvr>
                                    </p:animEffect>
                                  </p:childTnLst>
                                </p:cTn>
                              </p:par>
                            </p:childTnLst>
                          </p:cTn>
                        </p:par>
                        <p:par>
                          <p:cTn id="25" fill="hold">
                            <p:stCondLst>
                              <p:cond delay="3000"/>
                            </p:stCondLst>
                            <p:childTnLst>
                              <p:par>
                                <p:cTn id="26" presetID="31"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fltVal val="0"/>
                                          </p:val>
                                        </p:tav>
                                        <p:tav tm="100000">
                                          <p:val>
                                            <p:strVal val="#ppt_w"/>
                                          </p:val>
                                        </p:tav>
                                      </p:tavLst>
                                    </p:anim>
                                    <p:anim calcmode="lin" valueType="num">
                                      <p:cBhvr>
                                        <p:cTn id="29" dur="1000" fill="hold"/>
                                        <p:tgtEl>
                                          <p:spTgt spid="8"/>
                                        </p:tgtEl>
                                        <p:attrNameLst>
                                          <p:attrName>ppt_h</p:attrName>
                                        </p:attrNameLst>
                                      </p:cBhvr>
                                      <p:tavLst>
                                        <p:tav tm="0">
                                          <p:val>
                                            <p:fltVal val="0"/>
                                          </p:val>
                                        </p:tav>
                                        <p:tav tm="100000">
                                          <p:val>
                                            <p:strVal val="#ppt_h"/>
                                          </p:val>
                                        </p:tav>
                                      </p:tavLst>
                                    </p:anim>
                                    <p:anim calcmode="lin" valueType="num">
                                      <p:cBhvr>
                                        <p:cTn id="30" dur="1000" fill="hold"/>
                                        <p:tgtEl>
                                          <p:spTgt spid="8"/>
                                        </p:tgtEl>
                                        <p:attrNameLst>
                                          <p:attrName>style.rotation</p:attrName>
                                        </p:attrNameLst>
                                      </p:cBhvr>
                                      <p:tavLst>
                                        <p:tav tm="0">
                                          <p:val>
                                            <p:fltVal val="90"/>
                                          </p:val>
                                        </p:tav>
                                        <p:tav tm="100000">
                                          <p:val>
                                            <p:fltVal val="0"/>
                                          </p:val>
                                        </p:tav>
                                      </p:tavLst>
                                    </p:anim>
                                    <p:animEffect transition="in" filter="fade">
                                      <p:cBhvr>
                                        <p:cTn id="3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p:bldGraphic spid="8" grpId="0">
        <p:bldAsOne/>
      </p:bldGraphic>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21175191">
            <a:off x="5868144" y="5567060"/>
            <a:ext cx="3203848" cy="945887"/>
          </a:xfrm>
          <a:prstGeom prst="rect">
            <a:avLst/>
          </a:prstGeom>
        </p:spPr>
      </p:pic>
      <p:pic>
        <p:nvPicPr>
          <p:cNvPr id="8"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134562"/>
            <a:ext cx="1173163" cy="143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1979712" y="143666"/>
            <a:ext cx="6264696" cy="923330"/>
          </a:xfrm>
          <a:prstGeom prst="rect">
            <a:avLst/>
          </a:prstGeom>
          <a:solidFill>
            <a:schemeClr val="tx2">
              <a:lumMod val="40000"/>
              <a:lumOff val="60000"/>
              <a:alpha val="65000"/>
            </a:schemeClr>
          </a:solidFill>
        </p:spPr>
        <p:txBody>
          <a:bodyPr wrap="square" rtlCol="0">
            <a:spAutoFit/>
          </a:bodyPr>
          <a:lstStyle/>
          <a:p>
            <a:pPr algn="ctr"/>
            <a:r>
              <a:rPr lang="ru-RU" b="1" dirty="0">
                <a:solidFill>
                  <a:srgbClr val="002060"/>
                </a:solidFill>
              </a:rPr>
              <a:t>Число </a:t>
            </a:r>
            <a:r>
              <a:rPr lang="ru-RU" b="1" dirty="0" smtClean="0">
                <a:solidFill>
                  <a:srgbClr val="002060"/>
                </a:solidFill>
              </a:rPr>
              <a:t>лиц,</a:t>
            </a:r>
            <a:endParaRPr lang="ru-RU" dirty="0">
              <a:solidFill>
                <a:srgbClr val="002060"/>
              </a:solidFill>
            </a:endParaRPr>
          </a:p>
          <a:p>
            <a:pPr algn="ctr"/>
            <a:r>
              <a:rPr lang="ru-RU" b="1" dirty="0" smtClean="0">
                <a:solidFill>
                  <a:srgbClr val="002060"/>
                </a:solidFill>
              </a:rPr>
              <a:t>осужденных  за преступления</a:t>
            </a:r>
          </a:p>
          <a:p>
            <a:pPr algn="ctr"/>
            <a:r>
              <a:rPr lang="ru-RU" b="1" dirty="0" smtClean="0">
                <a:solidFill>
                  <a:srgbClr val="002060"/>
                </a:solidFill>
              </a:rPr>
              <a:t> коррупционной направленности судами края:</a:t>
            </a:r>
            <a:endParaRPr lang="ru-RU" b="1" dirty="0">
              <a:solidFill>
                <a:srgbClr val="002060"/>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xmlns="" val="102719491"/>
              </p:ext>
            </p:extLst>
          </p:nvPr>
        </p:nvGraphicFramePr>
        <p:xfrm>
          <a:off x="179511" y="2132856"/>
          <a:ext cx="8784978" cy="3051813"/>
        </p:xfrm>
        <a:graphic>
          <a:graphicData uri="http://schemas.openxmlformats.org/drawingml/2006/table">
            <a:tbl>
              <a:tblPr firstRow="1" bandRow="1">
                <a:tableStyleId>{5C22544A-7EE6-4342-B048-85BDC9FD1C3A}</a:tableStyleId>
              </a:tblPr>
              <a:tblGrid>
                <a:gridCol w="632772"/>
                <a:gridCol w="2214701"/>
                <a:gridCol w="1138989"/>
                <a:gridCol w="1033525"/>
                <a:gridCol w="1254997"/>
                <a:gridCol w="1254997"/>
                <a:gridCol w="1254997"/>
              </a:tblGrid>
              <a:tr h="674373">
                <a:tc>
                  <a:txBody>
                    <a:bodyPr/>
                    <a:lstStyle/>
                    <a:p>
                      <a:r>
                        <a:rPr lang="ru-RU" dirty="0" smtClean="0">
                          <a:solidFill>
                            <a:srgbClr val="002060"/>
                          </a:solidFill>
                        </a:rPr>
                        <a:t>№</a:t>
                      </a:r>
                      <a:endParaRPr lang="ru-RU" dirty="0">
                        <a:solidFill>
                          <a:srgbClr val="002060"/>
                        </a:solidFill>
                      </a:endParaRPr>
                    </a:p>
                  </a:txBody>
                  <a:tcPr>
                    <a:solidFill>
                      <a:schemeClr val="tx2">
                        <a:lumMod val="40000"/>
                        <a:lumOff val="60000"/>
                        <a:alpha val="34000"/>
                      </a:schemeClr>
                    </a:solidFill>
                  </a:tcPr>
                </a:tc>
                <a:tc>
                  <a:txBody>
                    <a:bodyPr/>
                    <a:lstStyle/>
                    <a:p>
                      <a:r>
                        <a:rPr lang="ru-RU" dirty="0" smtClean="0">
                          <a:solidFill>
                            <a:srgbClr val="002060"/>
                          </a:solidFill>
                        </a:rPr>
                        <a:t>Количество</a:t>
                      </a:r>
                      <a:endParaRPr lang="ru-RU" dirty="0">
                        <a:solidFill>
                          <a:srgbClr val="002060"/>
                        </a:solidFill>
                      </a:endParaRPr>
                    </a:p>
                  </a:txBody>
                  <a:tcPr>
                    <a:solidFill>
                      <a:schemeClr val="tx2">
                        <a:lumMod val="40000"/>
                        <a:lumOff val="60000"/>
                        <a:alpha val="34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solidFill>
                            <a:srgbClr val="002060"/>
                          </a:solidFill>
                        </a:rPr>
                        <a:t>2018 г.</a:t>
                      </a:r>
                    </a:p>
                    <a:p>
                      <a:endParaRPr lang="ru-RU" dirty="0">
                        <a:solidFill>
                          <a:srgbClr val="002060"/>
                        </a:solidFill>
                      </a:endParaRPr>
                    </a:p>
                  </a:txBody>
                  <a:tcPr>
                    <a:solidFill>
                      <a:schemeClr val="tx2">
                        <a:lumMod val="40000"/>
                        <a:lumOff val="60000"/>
                        <a:alpha val="34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solidFill>
                            <a:srgbClr val="002060"/>
                          </a:solidFill>
                        </a:rPr>
                        <a:t>2019 г.</a:t>
                      </a:r>
                    </a:p>
                    <a:p>
                      <a:endParaRPr lang="ru-RU" dirty="0">
                        <a:solidFill>
                          <a:srgbClr val="002060"/>
                        </a:solidFill>
                      </a:endParaRPr>
                    </a:p>
                  </a:txBody>
                  <a:tcPr>
                    <a:solidFill>
                      <a:schemeClr val="tx2">
                        <a:lumMod val="40000"/>
                        <a:lumOff val="60000"/>
                        <a:alpha val="34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solidFill>
                            <a:srgbClr val="002060"/>
                          </a:solidFill>
                        </a:rPr>
                        <a:t>2020 г.</a:t>
                      </a:r>
                    </a:p>
                  </a:txBody>
                  <a:tcPr>
                    <a:solidFill>
                      <a:schemeClr val="tx2">
                        <a:lumMod val="40000"/>
                        <a:lumOff val="60000"/>
                        <a:alpha val="34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solidFill>
                            <a:srgbClr val="002060"/>
                          </a:solidFill>
                        </a:rPr>
                        <a:t>2021 г.</a:t>
                      </a:r>
                    </a:p>
                  </a:txBody>
                  <a:tcPr>
                    <a:solidFill>
                      <a:schemeClr val="tx2">
                        <a:lumMod val="40000"/>
                        <a:lumOff val="60000"/>
                        <a:alpha val="34000"/>
                      </a:schemeClr>
                    </a:solidFill>
                  </a:tcPr>
                </a:tc>
                <a:tc>
                  <a:txBody>
                    <a:bodyPr/>
                    <a:lstStyle/>
                    <a:p>
                      <a:r>
                        <a:rPr lang="ru-RU" dirty="0" smtClean="0">
                          <a:solidFill>
                            <a:schemeClr val="tx1"/>
                          </a:solidFill>
                        </a:rPr>
                        <a:t>2022 г.</a:t>
                      </a:r>
                      <a:endParaRPr lang="ru-RU" dirty="0">
                        <a:solidFill>
                          <a:schemeClr val="tx1"/>
                        </a:solidFill>
                      </a:endParaRPr>
                    </a:p>
                  </a:txBody>
                  <a:tcPr>
                    <a:solidFill>
                      <a:schemeClr val="tx2">
                        <a:lumMod val="40000"/>
                        <a:lumOff val="60000"/>
                        <a:alpha val="34000"/>
                      </a:schemeClr>
                    </a:solidFill>
                  </a:tcPr>
                </a:tc>
              </a:tr>
              <a:tr h="674373">
                <a:tc>
                  <a:txBody>
                    <a:bodyPr/>
                    <a:lstStyle/>
                    <a:p>
                      <a:r>
                        <a:rPr lang="ru-RU" dirty="0" smtClean="0"/>
                        <a:t>1.</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общее</a:t>
                      </a:r>
                      <a:r>
                        <a:rPr lang="ru-RU" baseline="0" dirty="0" smtClean="0"/>
                        <a:t> </a:t>
                      </a:r>
                      <a:r>
                        <a:rPr lang="ru-RU" dirty="0" smtClean="0"/>
                        <a:t>число осужденных</a:t>
                      </a:r>
                      <a:r>
                        <a:rPr lang="en-US" smtClean="0"/>
                        <a:t> </a:t>
                      </a:r>
                      <a:endParaRPr lang="ru-RU" dirty="0" smtClean="0"/>
                    </a:p>
                    <a:p>
                      <a:endParaRPr lang="ru-RU" dirty="0"/>
                    </a:p>
                  </a:txBody>
                  <a:tcPr/>
                </a:tc>
                <a:tc>
                  <a:txBody>
                    <a:bodyPr/>
                    <a:lstStyle/>
                    <a:p>
                      <a:r>
                        <a:rPr lang="ru-RU" dirty="0" smtClean="0"/>
                        <a:t>69</a:t>
                      </a:r>
                      <a:endParaRPr lang="ru-RU" dirty="0"/>
                    </a:p>
                  </a:txBody>
                  <a:tcPr/>
                </a:tc>
                <a:tc>
                  <a:txBody>
                    <a:bodyPr/>
                    <a:lstStyle/>
                    <a:p>
                      <a:r>
                        <a:rPr lang="ru-RU" dirty="0" smtClean="0"/>
                        <a:t>85</a:t>
                      </a:r>
                      <a:endParaRPr lang="ru-RU" dirty="0"/>
                    </a:p>
                  </a:txBody>
                  <a:tcPr/>
                </a:tc>
                <a:tc>
                  <a:txBody>
                    <a:bodyPr/>
                    <a:lstStyle/>
                    <a:p>
                      <a:r>
                        <a:rPr lang="ru-RU" dirty="0" smtClean="0"/>
                        <a:t>93</a:t>
                      </a:r>
                      <a:endParaRPr lang="ru-RU" dirty="0"/>
                    </a:p>
                  </a:txBody>
                  <a:tcPr/>
                </a:tc>
                <a:tc>
                  <a:txBody>
                    <a:bodyPr/>
                    <a:lstStyle/>
                    <a:p>
                      <a:r>
                        <a:rPr lang="en-US" dirty="0" smtClean="0">
                          <a:solidFill>
                            <a:schemeClr val="tx1"/>
                          </a:solidFill>
                        </a:rPr>
                        <a:t>71</a:t>
                      </a:r>
                      <a:endParaRPr lang="ru-RU" dirty="0">
                        <a:solidFill>
                          <a:schemeClr val="tx1"/>
                        </a:solidFill>
                      </a:endParaRPr>
                    </a:p>
                  </a:txBody>
                  <a:tcPr/>
                </a:tc>
                <a:tc>
                  <a:txBody>
                    <a:bodyPr/>
                    <a:lstStyle/>
                    <a:p>
                      <a:r>
                        <a:rPr lang="en-US" smtClean="0">
                          <a:solidFill>
                            <a:schemeClr val="tx1"/>
                          </a:solidFill>
                        </a:rPr>
                        <a:t>82</a:t>
                      </a:r>
                      <a:endParaRPr lang="ru-RU" dirty="0">
                        <a:solidFill>
                          <a:schemeClr val="tx1"/>
                        </a:solidFill>
                      </a:endParaRPr>
                    </a:p>
                  </a:txBody>
                  <a:tcPr/>
                </a:tc>
              </a:tr>
              <a:tr h="674373">
                <a:tc>
                  <a:txBody>
                    <a:bodyPr/>
                    <a:lstStyle/>
                    <a:p>
                      <a:r>
                        <a:rPr lang="ru-RU" dirty="0" smtClean="0"/>
                        <a:t>1.1</a:t>
                      </a:r>
                      <a:endParaRPr lang="ru-RU" dirty="0"/>
                    </a:p>
                  </a:txBody>
                  <a:tcPr/>
                </a:tc>
                <a:tc>
                  <a:txBody>
                    <a:bodyPr/>
                    <a:lstStyle/>
                    <a:p>
                      <a:r>
                        <a:rPr lang="ru-RU" dirty="0" smtClean="0"/>
                        <a:t>из них:</a:t>
                      </a:r>
                      <a:r>
                        <a:rPr lang="ru-RU" baseline="0" dirty="0" smtClean="0"/>
                        <a:t> </a:t>
                      </a:r>
                      <a:r>
                        <a:rPr lang="ru-RU" dirty="0" smtClean="0"/>
                        <a:t>руководители и бухгалтеры</a:t>
                      </a:r>
                      <a:r>
                        <a:rPr lang="ru-RU" baseline="0" dirty="0" smtClean="0"/>
                        <a:t> унитарных предприятий</a:t>
                      </a:r>
                      <a:endParaRPr lang="ru-RU" dirty="0"/>
                    </a:p>
                  </a:txBody>
                  <a:tcPr/>
                </a:tc>
                <a:tc>
                  <a:txBody>
                    <a:bodyPr/>
                    <a:lstStyle/>
                    <a:p>
                      <a:r>
                        <a:rPr lang="ru-RU" dirty="0" smtClean="0"/>
                        <a:t>13</a:t>
                      </a:r>
                      <a:endParaRPr lang="ru-RU" dirty="0"/>
                    </a:p>
                  </a:txBody>
                  <a:tcPr/>
                </a:tc>
                <a:tc>
                  <a:txBody>
                    <a:bodyPr/>
                    <a:lstStyle/>
                    <a:p>
                      <a:r>
                        <a:rPr lang="ru-RU" dirty="0" smtClean="0"/>
                        <a:t>13</a:t>
                      </a:r>
                      <a:endParaRPr lang="ru-RU" dirty="0"/>
                    </a:p>
                  </a:txBody>
                  <a:tcPr/>
                </a:tc>
                <a:tc>
                  <a:txBody>
                    <a:bodyPr/>
                    <a:lstStyle/>
                    <a:p>
                      <a:r>
                        <a:rPr lang="ru-RU" dirty="0" smtClean="0"/>
                        <a:t>8</a:t>
                      </a:r>
                      <a:endParaRPr lang="ru-RU" dirty="0"/>
                    </a:p>
                  </a:txBody>
                  <a:tcPr/>
                </a:tc>
                <a:tc>
                  <a:txBody>
                    <a:bodyPr/>
                    <a:lstStyle/>
                    <a:p>
                      <a:r>
                        <a:rPr lang="ru-RU" dirty="0" smtClean="0">
                          <a:solidFill>
                            <a:schemeClr val="tx1"/>
                          </a:solidFill>
                        </a:rPr>
                        <a:t>13</a:t>
                      </a:r>
                      <a:endParaRPr lang="ru-RU" dirty="0">
                        <a:solidFill>
                          <a:schemeClr val="tx1"/>
                        </a:solidFill>
                      </a:endParaRPr>
                    </a:p>
                  </a:txBody>
                  <a:tcPr/>
                </a:tc>
                <a:tc>
                  <a:txBody>
                    <a:bodyPr/>
                    <a:lstStyle/>
                    <a:p>
                      <a:r>
                        <a:rPr lang="ru-RU" dirty="0" smtClean="0">
                          <a:solidFill>
                            <a:schemeClr val="tx1"/>
                          </a:solidFill>
                        </a:rPr>
                        <a:t>7</a:t>
                      </a:r>
                      <a:endParaRPr lang="ru-RU" dirty="0">
                        <a:solidFill>
                          <a:schemeClr val="tx1"/>
                        </a:solidFill>
                      </a:endParaRPr>
                    </a:p>
                  </a:txBody>
                  <a:tcPr/>
                </a:tc>
              </a:tr>
            </a:tbl>
          </a:graphicData>
        </a:graphic>
      </p:graphicFrame>
    </p:spTree>
    <p:extLst>
      <p:ext uri="{BB962C8B-B14F-4D97-AF65-F5344CB8AC3E}">
        <p14:creationId xmlns:p14="http://schemas.microsoft.com/office/powerpoint/2010/main" xmlns="" val="4069117489"/>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21130838">
            <a:off x="5868143" y="5586761"/>
            <a:ext cx="3203848" cy="945887"/>
          </a:xfrm>
          <a:prstGeom prst="rect">
            <a:avLst/>
          </a:prstGeom>
        </p:spPr>
      </p:pic>
      <p:pic>
        <p:nvPicPr>
          <p:cNvPr id="8"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134562"/>
            <a:ext cx="1173163" cy="143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1280666" y="277534"/>
            <a:ext cx="7107758" cy="923330"/>
          </a:xfrm>
          <a:prstGeom prst="rect">
            <a:avLst/>
          </a:prstGeom>
          <a:noFill/>
        </p:spPr>
        <p:txBody>
          <a:bodyPr wrap="square" rtlCol="0">
            <a:spAutoFit/>
          </a:bodyPr>
          <a:lstStyle/>
          <a:p>
            <a:pPr algn="ctr"/>
            <a:r>
              <a:rPr lang="ru-RU" b="1" dirty="0" smtClean="0"/>
              <a:t>Размещение информации на сайте организации </a:t>
            </a:r>
          </a:p>
          <a:p>
            <a:pPr algn="ctr"/>
            <a:r>
              <a:rPr lang="ru-RU" b="1" dirty="0" smtClean="0"/>
              <a:t>о проделанной антикоррупционной работе должно осуществляться в соответствии с :</a:t>
            </a:r>
            <a:endParaRPr lang="ru-RU" b="1" dirty="0"/>
          </a:p>
        </p:txBody>
      </p:sp>
      <p:sp>
        <p:nvSpPr>
          <p:cNvPr id="3" name="Прямоугольник 2"/>
          <p:cNvSpPr/>
          <p:nvPr/>
        </p:nvSpPr>
        <p:spPr>
          <a:xfrm>
            <a:off x="619127" y="1200864"/>
            <a:ext cx="8424936" cy="5078313"/>
          </a:xfrm>
          <a:prstGeom prst="rect">
            <a:avLst/>
          </a:prstGeom>
        </p:spPr>
        <p:txBody>
          <a:bodyPr wrap="square">
            <a:spAutoFit/>
          </a:bodyPr>
          <a:lstStyle/>
          <a:p>
            <a:endParaRPr lang="ru-RU" b="1" dirty="0" smtClean="0"/>
          </a:p>
          <a:p>
            <a:pPr algn="ctr"/>
            <a:r>
              <a:rPr lang="ru-RU" b="1" dirty="0" smtClean="0"/>
              <a:t>ПРИКАЗОМ МИНИСТЕРСТВО </a:t>
            </a:r>
            <a:r>
              <a:rPr lang="ru-RU" b="1" dirty="0"/>
              <a:t>ТРУДА </a:t>
            </a:r>
            <a:endParaRPr lang="ru-RU" b="1" dirty="0" smtClean="0"/>
          </a:p>
          <a:p>
            <a:pPr algn="ctr"/>
            <a:r>
              <a:rPr lang="ru-RU" b="1" dirty="0" smtClean="0"/>
              <a:t> </a:t>
            </a:r>
            <a:r>
              <a:rPr lang="ru-RU" b="1" dirty="0"/>
              <a:t>СОЦИАЛЬНОЙ ЗАЩИТЫ РОССИЙСКОЙ ФЕДЕРАЦИИ</a:t>
            </a:r>
          </a:p>
          <a:p>
            <a:pPr algn="ctr"/>
            <a:r>
              <a:rPr lang="ru-RU" b="1" dirty="0"/>
              <a:t> </a:t>
            </a:r>
          </a:p>
          <a:p>
            <a:r>
              <a:rPr lang="ru-RU" b="1" dirty="0" smtClean="0"/>
              <a:t>			от </a:t>
            </a:r>
            <a:r>
              <a:rPr lang="ru-RU" b="1" dirty="0"/>
              <a:t>7 октября 2013 г. N 530н</a:t>
            </a:r>
          </a:p>
          <a:p>
            <a:pPr algn="ctr"/>
            <a:r>
              <a:rPr lang="ru-RU" b="1" dirty="0"/>
              <a:t> </a:t>
            </a:r>
            <a:r>
              <a:rPr lang="ru-RU" b="1" dirty="0" smtClean="0"/>
              <a:t>«О </a:t>
            </a:r>
            <a:r>
              <a:rPr lang="ru-RU" b="1" dirty="0"/>
              <a:t>ТРЕБОВАНИЯХ</a:t>
            </a:r>
          </a:p>
          <a:p>
            <a:pPr algn="ctr"/>
            <a:r>
              <a:rPr lang="ru-RU" b="1" dirty="0"/>
              <a:t>К РАЗМЕЩЕНИЮ И НАПОЛНЕНИЮ ПОДРАЗДЕЛОВ, ПОСВЯЩЕННЫХ</a:t>
            </a:r>
          </a:p>
          <a:p>
            <a:pPr algn="ctr"/>
            <a:r>
              <a:rPr lang="ru-RU" b="1" dirty="0"/>
              <a:t>ВОПРОСАМ ПРОТИВОДЕЙСТВИЯ КОРРУПЦИИ, ОФИЦИАЛЬНЫХ САЙТОВ</a:t>
            </a:r>
          </a:p>
          <a:p>
            <a:pPr algn="ctr"/>
            <a:r>
              <a:rPr lang="ru-RU" b="1" dirty="0"/>
              <a:t>ФЕДЕРАЛЬНЫХ ГОСУДАРСТВЕННЫХ ОРГАНОВ, ЦЕНТРАЛЬНОГО БАНКА</a:t>
            </a:r>
          </a:p>
          <a:p>
            <a:pPr algn="ctr"/>
            <a:r>
              <a:rPr lang="ru-RU" b="1" dirty="0"/>
              <a:t>РОССИЙСКОЙ ФЕДЕРАЦИИ, ПЕНСИОННОГО ФОНДА РОССИЙСКОЙ</a:t>
            </a:r>
          </a:p>
          <a:p>
            <a:pPr algn="ctr"/>
            <a:r>
              <a:rPr lang="ru-RU" b="1" dirty="0"/>
              <a:t>ФЕДЕРАЦИИ, ФОНДА СОЦИАЛЬНОГО СТРАХОВАНИЯ РОССИЙСКОЙ</a:t>
            </a:r>
          </a:p>
          <a:p>
            <a:pPr algn="ctr"/>
            <a:r>
              <a:rPr lang="ru-RU" b="1" dirty="0"/>
              <a:t>ФЕДЕРАЦИИ, ФЕДЕРАЛЬНОГО ФОНДА ОБЯЗАТЕЛЬНОГО МЕДИЦИНСКОГО</a:t>
            </a:r>
          </a:p>
          <a:p>
            <a:pPr algn="ctr"/>
            <a:r>
              <a:rPr lang="ru-RU" b="1" dirty="0"/>
              <a:t>СТРАХОВАНИЯ, ГОСУДАРСТВЕННЫХ КОРПОРАЦИЙ (КОМПАНИЙ), ИНЫХ</a:t>
            </a:r>
          </a:p>
          <a:p>
            <a:pPr algn="ctr"/>
            <a:r>
              <a:rPr lang="ru-RU" b="1" dirty="0"/>
              <a:t>ОРГАНИЗАЦИЙ, СОЗДАННЫХ НА ОСНОВАНИИ ФЕДЕРАЛЬНЫХ ЗАКОНОВ,</a:t>
            </a:r>
          </a:p>
          <a:p>
            <a:pPr algn="ctr"/>
            <a:r>
              <a:rPr lang="ru-RU" b="1" dirty="0"/>
              <a:t>И ТРЕБОВАНИЯХ К ДОЛЖНОСТЯМ, ЗАМЕЩЕНИЕ КОТОРЫХ ВЛЕЧЕТ</a:t>
            </a:r>
          </a:p>
          <a:p>
            <a:pPr algn="ctr"/>
            <a:r>
              <a:rPr lang="ru-RU" b="1" dirty="0"/>
              <a:t>ЗА СОБОЙ РАЗМЕЩЕНИЕ СВЕДЕНИЙ О ДОХОДАХ, РАСХОДАХ,</a:t>
            </a:r>
          </a:p>
          <a:p>
            <a:pPr algn="ctr"/>
            <a:r>
              <a:rPr lang="ru-RU" b="1" dirty="0"/>
              <a:t>ОБ ИМУЩЕСТВЕ И ОБЯЗАТЕЛЬСТВАХ ИМУЩЕСТВЕННОГО </a:t>
            </a:r>
            <a:r>
              <a:rPr lang="ru-RU" b="1" dirty="0" smtClean="0"/>
              <a:t>ХАРАКТЕРА»</a:t>
            </a:r>
            <a:endParaRPr lang="ru-RU" b="1" dirty="0"/>
          </a:p>
          <a:p>
            <a:r>
              <a:rPr lang="ru-RU" dirty="0"/>
              <a:t> </a:t>
            </a:r>
          </a:p>
        </p:txBody>
      </p:sp>
    </p:spTree>
    <p:extLst>
      <p:ext uri="{BB962C8B-B14F-4D97-AF65-F5344CB8AC3E}">
        <p14:creationId xmlns:p14="http://schemas.microsoft.com/office/powerpoint/2010/main" xmlns="" val="1349146349"/>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21040076">
            <a:off x="5815977" y="5410694"/>
            <a:ext cx="3203848" cy="945887"/>
          </a:xfrm>
          <a:prstGeom prst="rect">
            <a:avLst/>
          </a:prstGeom>
        </p:spPr>
      </p:pic>
      <p:pic>
        <p:nvPicPr>
          <p:cNvPr id="8"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134562"/>
            <a:ext cx="1173163" cy="143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694085" y="3068960"/>
            <a:ext cx="8270403" cy="584775"/>
          </a:xfrm>
          <a:prstGeom prst="rect">
            <a:avLst/>
          </a:prstGeom>
          <a:noFill/>
        </p:spPr>
        <p:txBody>
          <a:bodyPr wrap="square" rtlCol="0">
            <a:spAutoFit/>
          </a:bodyPr>
          <a:lstStyle/>
          <a:p>
            <a:pPr algn="ctr"/>
            <a:r>
              <a:rPr lang="ru-RU" sz="3200" dirty="0" smtClean="0"/>
              <a:t>Спасибо за внимание!</a:t>
            </a:r>
            <a:endParaRPr lang="ru-RU" sz="3200" dirty="0"/>
          </a:p>
        </p:txBody>
      </p:sp>
    </p:spTree>
    <p:extLst>
      <p:ext uri="{BB962C8B-B14F-4D97-AF65-F5344CB8AC3E}">
        <p14:creationId xmlns:p14="http://schemas.microsoft.com/office/powerpoint/2010/main" xmlns="" val="2416963836"/>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34562"/>
            <a:ext cx="1173163" cy="143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Прямоугольник 5"/>
          <p:cNvSpPr/>
          <p:nvPr/>
        </p:nvSpPr>
        <p:spPr>
          <a:xfrm>
            <a:off x="1280667" y="353683"/>
            <a:ext cx="7611814" cy="3139321"/>
          </a:xfrm>
          <a:prstGeom prst="rect">
            <a:avLst/>
          </a:prstGeom>
        </p:spPr>
        <p:txBody>
          <a:bodyPr wrap="square">
            <a:spAutoFit/>
          </a:bodyPr>
          <a:lstStyle/>
          <a:p>
            <a:pPr algn="ctr"/>
            <a:r>
              <a:rPr lang="ru-RU" dirty="0"/>
              <a:t> </a:t>
            </a:r>
            <a:r>
              <a:rPr lang="ru-RU" dirty="0" smtClean="0"/>
              <a:t>В соответствии со статьей </a:t>
            </a:r>
            <a:r>
              <a:rPr lang="ru-RU" dirty="0"/>
              <a:t>10 Федерального </a:t>
            </a:r>
            <a:r>
              <a:rPr lang="ru-RU" dirty="0" smtClean="0"/>
              <a:t>закона</a:t>
            </a:r>
          </a:p>
          <a:p>
            <a:pPr algn="ctr"/>
            <a:r>
              <a:rPr lang="ru-RU" dirty="0" smtClean="0"/>
              <a:t> </a:t>
            </a:r>
            <a:r>
              <a:rPr lang="ru-RU" dirty="0"/>
              <a:t>от 25 декабря 2008 г.    </a:t>
            </a:r>
            <a:r>
              <a:rPr lang="ru-RU" dirty="0" smtClean="0"/>
              <a:t>    </a:t>
            </a:r>
            <a:r>
              <a:rPr lang="ru-RU" dirty="0"/>
              <a:t>№ </a:t>
            </a:r>
            <a:r>
              <a:rPr lang="ru-RU" dirty="0" smtClean="0"/>
              <a:t>273-ФЗ </a:t>
            </a:r>
            <a:r>
              <a:rPr lang="ru-RU" dirty="0"/>
              <a:t>«О противодействии коррупции» (далее - Федеральный закон № 273-ФЗ) </a:t>
            </a:r>
            <a:endParaRPr lang="ru-RU" dirty="0" smtClean="0"/>
          </a:p>
          <a:p>
            <a:pPr algn="just"/>
            <a:r>
              <a:rPr lang="ru-RU" dirty="0" smtClean="0"/>
              <a:t>	 </a:t>
            </a:r>
            <a:r>
              <a:rPr lang="ru-RU" dirty="0"/>
              <a:t>Под конфликтом интересов в настоящем Федеральном законе понимается ситуация, при которой личная заинтересованность (прямая или косвенная) лица, замещающего должность, замещение которой предусматривает обязанность принимать меры по предотвращению и урегулированию конфликта интересов, влияет или может повлиять на надлежащее, объективное и беспристрастное исполнение им должностных (служебных) обязанностей (осуществление полномочий).</a:t>
            </a:r>
          </a:p>
          <a:p>
            <a:pPr algn="just"/>
            <a:r>
              <a:rPr lang="ru-RU" dirty="0" smtClean="0"/>
              <a:t>	</a:t>
            </a:r>
            <a:endParaRPr lang="ru-RU" dirty="0"/>
          </a:p>
        </p:txBody>
      </p:sp>
      <p:pic>
        <p:nvPicPr>
          <p:cNvPr id="7" name="Рисунок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970448" y="4435348"/>
            <a:ext cx="1489005" cy="1145944"/>
          </a:xfrm>
          <a:prstGeom prst="rect">
            <a:avLst/>
          </a:prstGeom>
        </p:spPr>
      </p:pic>
      <p:pic>
        <p:nvPicPr>
          <p:cNvPr id="9" name="Рисунок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403648" y="4473437"/>
            <a:ext cx="1144097" cy="1009289"/>
          </a:xfrm>
          <a:prstGeom prst="rect">
            <a:avLst/>
          </a:prstGeom>
        </p:spPr>
      </p:pic>
      <p:pic>
        <p:nvPicPr>
          <p:cNvPr id="10" name="Рисунок 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730152" y="4481198"/>
            <a:ext cx="940279" cy="940279"/>
          </a:xfrm>
          <a:prstGeom prst="rect">
            <a:avLst/>
          </a:prstGeom>
        </p:spPr>
      </p:pic>
      <p:sp>
        <p:nvSpPr>
          <p:cNvPr id="11" name="Волна 10"/>
          <p:cNvSpPr/>
          <p:nvPr/>
        </p:nvSpPr>
        <p:spPr>
          <a:xfrm>
            <a:off x="552777" y="3563296"/>
            <a:ext cx="2845837" cy="735984"/>
          </a:xfrm>
          <a:prstGeom prst="wave">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Личные интересы</a:t>
            </a:r>
            <a:endParaRPr lang="ru-RU" dirty="0">
              <a:solidFill>
                <a:schemeClr val="tx1"/>
              </a:solidFill>
            </a:endParaRPr>
          </a:p>
        </p:txBody>
      </p:sp>
      <p:sp>
        <p:nvSpPr>
          <p:cNvPr id="12" name="Волна 11"/>
          <p:cNvSpPr/>
          <p:nvPr/>
        </p:nvSpPr>
        <p:spPr>
          <a:xfrm>
            <a:off x="552777" y="5581292"/>
            <a:ext cx="2890219" cy="974782"/>
          </a:xfrm>
          <a:prstGeom prst="wave">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Близкие и друзья</a:t>
            </a:r>
            <a:endParaRPr lang="ru-RU" dirty="0">
              <a:solidFill>
                <a:schemeClr val="tx1"/>
              </a:solidFill>
            </a:endParaRPr>
          </a:p>
        </p:txBody>
      </p:sp>
      <p:sp>
        <p:nvSpPr>
          <p:cNvPr id="13" name="Волна 12"/>
          <p:cNvSpPr/>
          <p:nvPr/>
        </p:nvSpPr>
        <p:spPr>
          <a:xfrm>
            <a:off x="5794849" y="3616756"/>
            <a:ext cx="2845837" cy="735984"/>
          </a:xfrm>
          <a:prstGeom prst="wave">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Государство</a:t>
            </a:r>
            <a:endParaRPr lang="ru-RU" dirty="0">
              <a:solidFill>
                <a:schemeClr val="tx1"/>
              </a:solidFill>
            </a:endParaRPr>
          </a:p>
        </p:txBody>
      </p:sp>
      <p:sp>
        <p:nvSpPr>
          <p:cNvPr id="14" name="Волна 13"/>
          <p:cNvSpPr/>
          <p:nvPr/>
        </p:nvSpPr>
        <p:spPr>
          <a:xfrm>
            <a:off x="6012160" y="5581291"/>
            <a:ext cx="3026416" cy="974783"/>
          </a:xfrm>
          <a:prstGeom prst="wave">
            <a:avLst>
              <a:gd name="adj1" fmla="val 12500"/>
              <a:gd name="adj2" fmla="val 656"/>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Физические и юридические лица</a:t>
            </a:r>
            <a:endParaRPr lang="ru-RU" dirty="0">
              <a:solidFill>
                <a:schemeClr val="tx1"/>
              </a:solidFill>
            </a:endParaRPr>
          </a:p>
        </p:txBody>
      </p:sp>
      <p:sp>
        <p:nvSpPr>
          <p:cNvPr id="15" name="Прямоугольник 14"/>
          <p:cNvSpPr/>
          <p:nvPr/>
        </p:nvSpPr>
        <p:spPr>
          <a:xfrm>
            <a:off x="3547776" y="5737326"/>
            <a:ext cx="2389516" cy="398184"/>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rPr>
              <a:t>Лицо, замещающее должность</a:t>
            </a:r>
            <a:endParaRPr lang="ru-RU" sz="1400" dirty="0">
              <a:solidFill>
                <a:schemeClr val="tx1"/>
              </a:solidFill>
            </a:endParaRPr>
          </a:p>
        </p:txBody>
      </p:sp>
      <p:sp>
        <p:nvSpPr>
          <p:cNvPr id="16" name="TextBox 15"/>
          <p:cNvSpPr txBox="1"/>
          <p:nvPr/>
        </p:nvSpPr>
        <p:spPr>
          <a:xfrm>
            <a:off x="3461380" y="3616756"/>
            <a:ext cx="2247988" cy="646331"/>
          </a:xfrm>
          <a:prstGeom prst="rect">
            <a:avLst/>
          </a:prstGeom>
          <a:noFill/>
        </p:spPr>
        <p:txBody>
          <a:bodyPr wrap="none" rtlCol="0">
            <a:spAutoFit/>
          </a:bodyPr>
          <a:lstStyle/>
          <a:p>
            <a:pPr algn="ctr"/>
            <a:r>
              <a:rPr lang="ru-RU" dirty="0" smtClean="0"/>
              <a:t>Структура конфликта</a:t>
            </a:r>
          </a:p>
          <a:p>
            <a:pPr algn="ctr"/>
            <a:r>
              <a:rPr lang="ru-RU" dirty="0" smtClean="0"/>
              <a:t> интересов:</a:t>
            </a:r>
            <a:endParaRPr lang="ru-RU" dirty="0"/>
          </a:p>
        </p:txBody>
      </p:sp>
      <p:cxnSp>
        <p:nvCxnSpPr>
          <p:cNvPr id="17" name="Прямая со стрелкой 16"/>
          <p:cNvCxnSpPr/>
          <p:nvPr/>
        </p:nvCxnSpPr>
        <p:spPr>
          <a:xfrm>
            <a:off x="3398614" y="4240323"/>
            <a:ext cx="571834" cy="3900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flipH="1">
            <a:off x="5223556" y="4258455"/>
            <a:ext cx="578738" cy="3897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flipH="1">
            <a:off x="3461380" y="5229200"/>
            <a:ext cx="509068" cy="3520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p:nvPr/>
        </p:nvCxnSpPr>
        <p:spPr>
          <a:xfrm>
            <a:off x="5364088" y="5229200"/>
            <a:ext cx="648072" cy="3520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135163312"/>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868144" y="5733256"/>
            <a:ext cx="3203848" cy="945887"/>
          </a:xfrm>
          <a:prstGeom prst="rect">
            <a:avLst/>
          </a:prstGeom>
        </p:spPr>
      </p:pic>
      <p:pic>
        <p:nvPicPr>
          <p:cNvPr id="8"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134562"/>
            <a:ext cx="1173163" cy="143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a:off x="1979712" y="287559"/>
            <a:ext cx="6210743" cy="369332"/>
          </a:xfrm>
          <a:prstGeom prst="rect">
            <a:avLst/>
          </a:prstGeom>
          <a:noFill/>
        </p:spPr>
        <p:txBody>
          <a:bodyPr wrap="square" rtlCol="0">
            <a:spAutoFit/>
          </a:bodyPr>
          <a:lstStyle/>
          <a:p>
            <a:pPr algn="ctr"/>
            <a:r>
              <a:rPr lang="ru-RU" dirty="0" smtClean="0"/>
              <a:t>Почему важно регулировать?</a:t>
            </a:r>
            <a:endParaRPr lang="ru-RU" dirty="0"/>
          </a:p>
        </p:txBody>
      </p:sp>
      <p:sp>
        <p:nvSpPr>
          <p:cNvPr id="2" name="Прямоугольник 1"/>
          <p:cNvSpPr/>
          <p:nvPr/>
        </p:nvSpPr>
        <p:spPr>
          <a:xfrm>
            <a:off x="611560" y="1118007"/>
            <a:ext cx="8280920" cy="2585323"/>
          </a:xfrm>
          <a:prstGeom prst="rect">
            <a:avLst/>
          </a:prstGeom>
        </p:spPr>
        <p:txBody>
          <a:bodyPr wrap="square">
            <a:spAutoFit/>
          </a:bodyPr>
          <a:lstStyle/>
          <a:p>
            <a:endParaRPr lang="ru-RU" dirty="0"/>
          </a:p>
          <a:p>
            <a:pPr algn="just"/>
            <a:r>
              <a:rPr lang="ru-RU" dirty="0"/>
              <a:t>	Ключевое отличие заключается в том, что ситуации конфликта интересов должностное лицо еще не сделало окончательного выбора. Оно может склониться как в сторону личного интереса, так и в сторону должного исполнения обязанностей.  </a:t>
            </a:r>
          </a:p>
          <a:p>
            <a:pPr algn="just"/>
            <a:r>
              <a:rPr lang="ru-RU" dirty="0"/>
              <a:t>	Поэтому своевременное выявление таких ситуаций и принятие адекватных мер по минимизации этического выбора должностного лица становится важным средством предупреждения коррупционных правонарушений.</a:t>
            </a:r>
          </a:p>
        </p:txBody>
      </p:sp>
      <p:sp>
        <p:nvSpPr>
          <p:cNvPr id="3" name="Прямоугольник 2"/>
          <p:cNvSpPr/>
          <p:nvPr/>
        </p:nvSpPr>
        <p:spPr>
          <a:xfrm>
            <a:off x="791580" y="3861048"/>
            <a:ext cx="7920880" cy="646331"/>
          </a:xfrm>
          <a:prstGeom prst="rect">
            <a:avLst/>
          </a:prstGeom>
        </p:spPr>
        <p:txBody>
          <a:bodyPr wrap="square">
            <a:spAutoFit/>
          </a:bodyPr>
          <a:lstStyle/>
          <a:p>
            <a:pPr algn="ctr"/>
            <a:r>
              <a:rPr lang="ru-RU" b="1" dirty="0"/>
              <a:t>Ключевые «области регулирования», где возникновение конфликта интересов является наиболее вероятным:</a:t>
            </a:r>
          </a:p>
        </p:txBody>
      </p:sp>
      <p:sp>
        <p:nvSpPr>
          <p:cNvPr id="9" name="Прямоугольник 8"/>
          <p:cNvSpPr/>
          <p:nvPr/>
        </p:nvSpPr>
        <p:spPr>
          <a:xfrm>
            <a:off x="2267744" y="806688"/>
            <a:ext cx="5760640" cy="369332"/>
          </a:xfrm>
          <a:prstGeom prst="rect">
            <a:avLst/>
          </a:prstGeom>
        </p:spPr>
        <p:txBody>
          <a:bodyPr wrap="square">
            <a:spAutoFit/>
          </a:bodyPr>
          <a:lstStyle/>
          <a:p>
            <a:pPr lvl="0" algn="ctr"/>
            <a:r>
              <a:rPr lang="ru-RU" b="1" dirty="0">
                <a:solidFill>
                  <a:prstClr val="black"/>
                </a:solidFill>
              </a:rPr>
              <a:t>Конфликт интересов – это не всегда коррупция!</a:t>
            </a:r>
          </a:p>
        </p:txBody>
      </p:sp>
      <p:sp>
        <p:nvSpPr>
          <p:cNvPr id="10" name="Прямоугольник 9"/>
          <p:cNvSpPr/>
          <p:nvPr/>
        </p:nvSpPr>
        <p:spPr>
          <a:xfrm>
            <a:off x="737574" y="4507379"/>
            <a:ext cx="8028892" cy="1569660"/>
          </a:xfrm>
          <a:prstGeom prst="rect">
            <a:avLst/>
          </a:prstGeom>
        </p:spPr>
        <p:txBody>
          <a:bodyPr wrap="square">
            <a:spAutoFit/>
          </a:bodyPr>
          <a:lstStyle/>
          <a:p>
            <a:pPr marL="342900" indent="-342900">
              <a:buAutoNum type="arabicParenR"/>
            </a:pPr>
            <a:r>
              <a:rPr lang="ru-RU" sz="1600" dirty="0" smtClean="0"/>
              <a:t>выполнение </a:t>
            </a:r>
            <a:r>
              <a:rPr lang="ru-RU" sz="1600" dirty="0"/>
              <a:t>отдельных функций </a:t>
            </a:r>
            <a:r>
              <a:rPr lang="ru-RU" sz="1600" dirty="0" smtClean="0"/>
              <a:t>управления </a:t>
            </a:r>
            <a:r>
              <a:rPr lang="ru-RU" sz="1600" dirty="0"/>
              <a:t>в отношении родственников и/или иных лиц, с которыми связана личная </a:t>
            </a:r>
            <a:r>
              <a:rPr lang="ru-RU" sz="1600" dirty="0" smtClean="0"/>
              <a:t>заинтересованность работников; </a:t>
            </a:r>
          </a:p>
          <a:p>
            <a:pPr marL="342900" indent="-342900">
              <a:buAutoNum type="arabicParenR"/>
            </a:pPr>
            <a:r>
              <a:rPr lang="ru-RU" sz="1600" dirty="0" smtClean="0"/>
              <a:t> </a:t>
            </a:r>
            <a:r>
              <a:rPr lang="ru-RU" sz="1600" dirty="0"/>
              <a:t>получение подарков и услуг; </a:t>
            </a:r>
            <a:endParaRPr lang="ru-RU" sz="1600" dirty="0" smtClean="0"/>
          </a:p>
          <a:p>
            <a:pPr marL="342900" indent="-342900">
              <a:buAutoNum type="arabicParenR"/>
            </a:pPr>
            <a:r>
              <a:rPr lang="ru-RU" sz="1600" dirty="0" smtClean="0"/>
              <a:t>имущественные </a:t>
            </a:r>
            <a:r>
              <a:rPr lang="ru-RU" sz="1600" dirty="0"/>
              <a:t>обязательства и судебные разбирательства; </a:t>
            </a:r>
            <a:endParaRPr lang="ru-RU" sz="1600" dirty="0" smtClean="0"/>
          </a:p>
          <a:p>
            <a:pPr marL="342900" indent="-342900">
              <a:buAutoNum type="arabicParenR"/>
            </a:pPr>
            <a:r>
              <a:rPr lang="ru-RU" sz="1600" dirty="0" smtClean="0"/>
              <a:t>взаимодействие </a:t>
            </a:r>
            <a:r>
              <a:rPr lang="ru-RU" sz="1600" dirty="0"/>
              <a:t>с бывшим работодателем и трудоустройство после увольнения с государственной </a:t>
            </a:r>
            <a:r>
              <a:rPr lang="ru-RU" sz="1600" dirty="0" smtClean="0"/>
              <a:t>службы</a:t>
            </a:r>
            <a:r>
              <a:rPr lang="ru-RU" sz="1600" dirty="0"/>
              <a:t>.</a:t>
            </a:r>
            <a:endParaRPr lang="ru-RU" sz="1600" dirty="0" smtClean="0"/>
          </a:p>
        </p:txBody>
      </p:sp>
    </p:spTree>
    <p:extLst>
      <p:ext uri="{BB962C8B-B14F-4D97-AF65-F5344CB8AC3E}">
        <p14:creationId xmlns:p14="http://schemas.microsoft.com/office/powerpoint/2010/main" xmlns="" val="4159201251"/>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868144" y="5733256"/>
            <a:ext cx="3203848" cy="945887"/>
          </a:xfrm>
          <a:prstGeom prst="rect">
            <a:avLst/>
          </a:prstGeom>
        </p:spPr>
      </p:pic>
      <p:pic>
        <p:nvPicPr>
          <p:cNvPr id="8"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134562"/>
            <a:ext cx="1173163" cy="143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Прямоугольник 6"/>
          <p:cNvSpPr/>
          <p:nvPr/>
        </p:nvSpPr>
        <p:spPr>
          <a:xfrm>
            <a:off x="1403648" y="134562"/>
            <a:ext cx="7152963" cy="830997"/>
          </a:xfrm>
          <a:prstGeom prst="rect">
            <a:avLst/>
          </a:prstGeom>
        </p:spPr>
        <p:txBody>
          <a:bodyPr wrap="square">
            <a:spAutoFit/>
          </a:bodyPr>
          <a:lstStyle/>
          <a:p>
            <a:pPr algn="ctr"/>
            <a:r>
              <a:rPr lang="ru-RU" sz="2400" b="1" u="sng" dirty="0" smtClean="0"/>
              <a:t>Меры по </a:t>
            </a:r>
            <a:r>
              <a:rPr lang="ru-RU" sz="2400" b="1" u="sng" dirty="0"/>
              <a:t>предупреждению коррупции в </a:t>
            </a:r>
            <a:r>
              <a:rPr lang="ru-RU" sz="2400" b="1" u="sng" dirty="0" smtClean="0"/>
              <a:t>организации:</a:t>
            </a:r>
            <a:endParaRPr lang="ru-RU" sz="2400" b="1" u="sng" dirty="0"/>
          </a:p>
        </p:txBody>
      </p:sp>
      <p:sp>
        <p:nvSpPr>
          <p:cNvPr id="9" name="Прямоугольник 8"/>
          <p:cNvSpPr/>
          <p:nvPr/>
        </p:nvSpPr>
        <p:spPr>
          <a:xfrm>
            <a:off x="179512" y="1574425"/>
            <a:ext cx="8652549" cy="4339650"/>
          </a:xfrm>
          <a:prstGeom prst="rect">
            <a:avLst/>
          </a:prstGeom>
        </p:spPr>
        <p:txBody>
          <a:bodyPr wrap="square">
            <a:spAutoFit/>
          </a:bodyPr>
          <a:lstStyle/>
          <a:p>
            <a:endParaRPr lang="ru-RU" sz="800" b="0" i="0" u="none" strike="noStrike" baseline="0" dirty="0" smtClean="0">
              <a:solidFill>
                <a:srgbClr val="000000"/>
              </a:solidFill>
            </a:endParaRPr>
          </a:p>
          <a:p>
            <a:endParaRPr lang="ru-RU" sz="800" b="0" i="0" u="none" strike="noStrike" baseline="0" dirty="0" smtClean="0">
              <a:solidFill>
                <a:srgbClr val="000000"/>
              </a:solidFill>
            </a:endParaRPr>
          </a:p>
          <a:p>
            <a:pPr marL="342900" indent="-342900" algn="just">
              <a:buFont typeface="Wingdings" panose="05000000000000000000" pitchFamily="2" charset="2"/>
              <a:buChar char="ü"/>
            </a:pPr>
            <a:r>
              <a:rPr lang="ru-RU" sz="2000" b="0" i="0" u="none" strike="noStrike" baseline="0" dirty="0" smtClean="0"/>
              <a:t>Определение подразделений или должностных</a:t>
            </a:r>
            <a:r>
              <a:rPr lang="en-US" sz="2000" b="0" i="0" u="none" strike="noStrike" baseline="0" dirty="0" smtClean="0"/>
              <a:t> </a:t>
            </a:r>
            <a:r>
              <a:rPr lang="ru-RU" sz="2000" b="0" i="0" u="none" strike="noStrike" baseline="0" dirty="0" smtClean="0"/>
              <a:t>лиц,</a:t>
            </a:r>
            <a:r>
              <a:rPr lang="en-US" sz="2000" b="0" i="0" u="none" strike="noStrike" baseline="0" dirty="0" smtClean="0"/>
              <a:t> </a:t>
            </a:r>
            <a:r>
              <a:rPr lang="ru-RU" sz="2000" b="0" i="0" u="none" strike="noStrike" baseline="0" dirty="0" smtClean="0"/>
              <a:t>ответственных</a:t>
            </a:r>
            <a:r>
              <a:rPr lang="en-US" sz="2000" b="0" i="0" u="none" strike="noStrike" baseline="0" dirty="0" smtClean="0"/>
              <a:t> </a:t>
            </a:r>
            <a:r>
              <a:rPr lang="ru-RU" sz="2000" b="0" i="0" u="none" strike="noStrike" baseline="0" dirty="0" smtClean="0"/>
              <a:t>за</a:t>
            </a:r>
            <a:r>
              <a:rPr lang="en-US" sz="2000" b="0" i="0" u="none" strike="noStrike" baseline="0" dirty="0" smtClean="0"/>
              <a:t> </a:t>
            </a:r>
            <a:r>
              <a:rPr lang="ru-RU" sz="2000" b="0" i="0" u="none" strike="noStrike" baseline="0" dirty="0" smtClean="0"/>
              <a:t>профилактику</a:t>
            </a:r>
            <a:r>
              <a:rPr lang="en-US" sz="2000" b="0" i="0" u="none" strike="noStrike" baseline="0" dirty="0" smtClean="0"/>
              <a:t> </a:t>
            </a:r>
            <a:r>
              <a:rPr lang="ru-RU" sz="2000" b="0" i="0" u="none" strike="noStrike" baseline="0" dirty="0" smtClean="0"/>
              <a:t>коррупционных</a:t>
            </a:r>
            <a:r>
              <a:rPr lang="en-US" sz="2000" b="0" i="0" u="none" strike="noStrike" baseline="0" dirty="0" smtClean="0"/>
              <a:t> </a:t>
            </a:r>
            <a:r>
              <a:rPr lang="ru-RU" sz="2000" b="0" i="0" u="none" strike="noStrike" baseline="0" dirty="0" smtClean="0"/>
              <a:t>и иных</a:t>
            </a:r>
            <a:r>
              <a:rPr lang="en-US" sz="2000" b="0" i="0" u="none" strike="noStrike" baseline="0" dirty="0" smtClean="0"/>
              <a:t> </a:t>
            </a:r>
            <a:r>
              <a:rPr lang="ru-RU" sz="2000" b="0" i="0" u="none" strike="noStrike" baseline="0" dirty="0" smtClean="0"/>
              <a:t>правонарушений</a:t>
            </a:r>
          </a:p>
          <a:p>
            <a:pPr marL="342900" indent="-342900" algn="just">
              <a:buFont typeface="Wingdings" panose="05000000000000000000" pitchFamily="2" charset="2"/>
              <a:buChar char="ü"/>
            </a:pPr>
            <a:r>
              <a:rPr lang="ru-RU" sz="2000" b="0" i="0" u="none" strike="noStrike" baseline="0" dirty="0" smtClean="0"/>
              <a:t>Сотрудничество организации с</a:t>
            </a:r>
            <a:r>
              <a:rPr lang="ru-RU" sz="2000" b="0" i="0" u="none" strike="noStrike" dirty="0" smtClean="0"/>
              <a:t> </a:t>
            </a:r>
            <a:r>
              <a:rPr lang="ru-RU" sz="2000" b="0" i="0" u="none" strike="noStrike" baseline="0" dirty="0" smtClean="0"/>
              <a:t>правоохранительными органами</a:t>
            </a:r>
          </a:p>
          <a:p>
            <a:pPr marL="342900" indent="-342900" algn="just">
              <a:buFont typeface="Wingdings" panose="05000000000000000000" pitchFamily="2" charset="2"/>
              <a:buChar char="ü"/>
            </a:pPr>
            <a:r>
              <a:rPr lang="ru-RU" sz="2000" b="0" i="0" u="none" strike="noStrike" baseline="0" dirty="0" smtClean="0"/>
              <a:t>Разработка и внедрение в практику стандартов и процедур, направленных на обеспечение добросовестной работы организации</a:t>
            </a:r>
          </a:p>
          <a:p>
            <a:pPr marL="342900" indent="-342900" algn="just">
              <a:buFont typeface="Wingdings" panose="05000000000000000000" pitchFamily="2" charset="2"/>
              <a:buChar char="ü"/>
            </a:pPr>
            <a:r>
              <a:rPr lang="ru-RU" sz="2000" b="0" i="0" u="none" strike="noStrike" baseline="0" dirty="0" smtClean="0"/>
              <a:t>Принятие кодекса этики и служебного поведения работников организации</a:t>
            </a:r>
          </a:p>
          <a:p>
            <a:pPr marL="342900" indent="-342900" algn="just">
              <a:buFont typeface="Wingdings" panose="05000000000000000000" pitchFamily="2" charset="2"/>
              <a:buChar char="ü"/>
            </a:pPr>
            <a:r>
              <a:rPr lang="ru-RU" sz="2000" b="0" i="0" u="none" strike="noStrike" baseline="0" dirty="0" smtClean="0"/>
              <a:t>Предотвращение и урегулирование конфликта интересов</a:t>
            </a:r>
          </a:p>
          <a:p>
            <a:pPr marL="342900" indent="-342900" algn="just">
              <a:buFont typeface="Wingdings" panose="05000000000000000000" pitchFamily="2" charset="2"/>
              <a:buChar char="ü"/>
            </a:pPr>
            <a:r>
              <a:rPr lang="ru-RU" sz="2000" b="0" i="0" u="none" strike="noStrike" baseline="0" dirty="0" smtClean="0"/>
              <a:t>Недопущение составления неофициальной отчетности и использования поддельных документов</a:t>
            </a:r>
          </a:p>
          <a:p>
            <a:pPr algn="just"/>
            <a:r>
              <a:rPr lang="ru-RU" sz="2000" b="0" i="1" u="none" strike="noStrike" baseline="0" dirty="0" smtClean="0"/>
              <a:t>требования </a:t>
            </a:r>
            <a:r>
              <a:rPr lang="ru-RU" sz="2000" b="1" i="1" u="none" strike="noStrike" baseline="0" dirty="0" smtClean="0">
                <a:ln w="9525">
                  <a:solidFill>
                    <a:schemeClr val="bg1"/>
                  </a:solidFill>
                  <a:prstDash val="solid"/>
                </a:ln>
                <a:effectLst>
                  <a:outerShdw blurRad="12700" dist="38100" dir="2700000" algn="tl" rotWithShape="0">
                    <a:schemeClr val="bg1">
                      <a:lumMod val="50000"/>
                    </a:schemeClr>
                  </a:outerShdw>
                </a:effectLst>
              </a:rPr>
              <a:t>ст.13.3 ФЗ «О противодействии коррупции»</a:t>
            </a:r>
          </a:p>
          <a:p>
            <a:pPr algn="just"/>
            <a:r>
              <a:rPr lang="ru-RU" sz="2000" b="1" i="1" dirty="0" smtClean="0">
                <a:ln w="9525">
                  <a:solidFill>
                    <a:schemeClr val="bg1"/>
                  </a:solidFill>
                  <a:prstDash val="solid"/>
                </a:ln>
                <a:effectLst>
                  <a:outerShdw blurRad="12700" dist="38100" dir="2700000" algn="tl" rotWithShape="0">
                    <a:schemeClr val="bg1">
                      <a:lumMod val="50000"/>
                    </a:schemeClr>
                  </a:outerShdw>
                </a:effectLst>
              </a:rPr>
              <a:t>Дополнительно рекомендуем изучить: </a:t>
            </a:r>
            <a:r>
              <a:rPr lang="ru-RU" sz="2000" b="1" i="1" dirty="0">
                <a:ln w="9525">
                  <a:solidFill>
                    <a:schemeClr val="bg1"/>
                  </a:solidFill>
                  <a:prstDash val="solid"/>
                </a:ln>
                <a:effectLst>
                  <a:outerShdw blurRad="12700" dist="38100" dir="2700000" algn="tl" rotWithShape="0">
                    <a:schemeClr val="bg1">
                      <a:lumMod val="50000"/>
                    </a:schemeClr>
                  </a:outerShdw>
                </a:effectLst>
              </a:rPr>
              <a:t>письмо Минтруда России                                   от 10.07.2013 № 18-2/10/2-3836.</a:t>
            </a:r>
          </a:p>
        </p:txBody>
      </p:sp>
    </p:spTree>
    <p:extLst>
      <p:ext uri="{BB962C8B-B14F-4D97-AF65-F5344CB8AC3E}">
        <p14:creationId xmlns:p14="http://schemas.microsoft.com/office/powerpoint/2010/main" xmlns="" val="96894736"/>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3182" y="260647"/>
            <a:ext cx="1176337" cy="1438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Прямоугольник 3"/>
          <p:cNvSpPr/>
          <p:nvPr/>
        </p:nvSpPr>
        <p:spPr>
          <a:xfrm>
            <a:off x="1691680" y="367063"/>
            <a:ext cx="6984776" cy="646331"/>
          </a:xfrm>
          <a:prstGeom prst="rect">
            <a:avLst/>
          </a:prstGeom>
        </p:spPr>
        <p:txBody>
          <a:bodyPr wrap="square">
            <a:spAutoFit/>
          </a:bodyPr>
          <a:lstStyle/>
          <a:p>
            <a:pPr algn="ctr"/>
            <a:r>
              <a:rPr lang="ru-RU" b="1" dirty="0">
                <a:solidFill>
                  <a:schemeClr val="bg1"/>
                </a:solidFill>
              </a:rPr>
              <a:t>Цели проведения мероприятий антикоррупционного </a:t>
            </a:r>
            <a:r>
              <a:rPr lang="ru-RU" b="1" dirty="0" smtClean="0">
                <a:solidFill>
                  <a:schemeClr val="bg1"/>
                </a:solidFill>
              </a:rPr>
              <a:t>                     </a:t>
            </a:r>
            <a:r>
              <a:rPr lang="ru-RU" b="1" dirty="0" err="1" smtClean="0">
                <a:solidFill>
                  <a:schemeClr val="bg1"/>
                </a:solidFill>
              </a:rPr>
              <a:t>комплаенса</a:t>
            </a:r>
            <a:r>
              <a:rPr lang="ru-RU" b="1" dirty="0" smtClean="0">
                <a:solidFill>
                  <a:schemeClr val="bg1"/>
                </a:solidFill>
              </a:rPr>
              <a:t> </a:t>
            </a:r>
            <a:r>
              <a:rPr lang="ru-RU" b="1" dirty="0">
                <a:solidFill>
                  <a:schemeClr val="bg1"/>
                </a:solidFill>
              </a:rPr>
              <a:t>в </a:t>
            </a:r>
            <a:r>
              <a:rPr lang="ru-RU" b="1" dirty="0" smtClean="0">
                <a:solidFill>
                  <a:schemeClr val="bg1"/>
                </a:solidFill>
              </a:rPr>
              <a:t>организации:</a:t>
            </a:r>
            <a:endParaRPr lang="ru-RU" b="1" dirty="0">
              <a:solidFill>
                <a:schemeClr val="bg1"/>
              </a:solidFill>
            </a:endParaRPr>
          </a:p>
        </p:txBody>
      </p:sp>
      <p:sp>
        <p:nvSpPr>
          <p:cNvPr id="2" name="Прямоугольник 1"/>
          <p:cNvSpPr/>
          <p:nvPr/>
        </p:nvSpPr>
        <p:spPr>
          <a:xfrm>
            <a:off x="107504" y="4581128"/>
            <a:ext cx="3880560" cy="2031325"/>
          </a:xfrm>
          <a:prstGeom prst="rect">
            <a:avLst/>
          </a:prstGeom>
          <a:solidFill>
            <a:schemeClr val="tx2">
              <a:lumMod val="20000"/>
              <a:lumOff val="80000"/>
              <a:alpha val="37000"/>
            </a:schemeClr>
          </a:solidFill>
        </p:spPr>
        <p:txBody>
          <a:bodyPr wrap="square">
            <a:spAutoFit/>
          </a:bodyPr>
          <a:lstStyle/>
          <a:p>
            <a:pPr algn="ctr"/>
            <a:r>
              <a:rPr lang="ru-RU" dirty="0"/>
              <a:t>Антикоррупционный </a:t>
            </a:r>
            <a:r>
              <a:rPr lang="ru-RU" dirty="0" err="1"/>
              <a:t>комплаенс</a:t>
            </a:r>
            <a:r>
              <a:rPr lang="ru-RU" dirty="0"/>
              <a:t> </a:t>
            </a:r>
            <a:r>
              <a:rPr lang="ru-RU" dirty="0" smtClean="0"/>
              <a:t>–</a:t>
            </a:r>
          </a:p>
          <a:p>
            <a:pPr algn="ctr"/>
            <a:r>
              <a:rPr lang="ru-RU" dirty="0" smtClean="0"/>
              <a:t> </a:t>
            </a:r>
            <a:r>
              <a:rPr lang="ru-RU" dirty="0"/>
              <a:t>это система мер внутри </a:t>
            </a:r>
            <a:r>
              <a:rPr lang="ru-RU" dirty="0" smtClean="0"/>
              <a:t>организации, </a:t>
            </a:r>
            <a:r>
              <a:rPr lang="ru-RU" dirty="0"/>
              <a:t>направленная на предотвращение и профилактику совершения коррупционных преступлений </a:t>
            </a:r>
            <a:r>
              <a:rPr lang="ru-RU" dirty="0" smtClean="0"/>
              <a:t>сотрудникам</a:t>
            </a:r>
            <a:r>
              <a:rPr lang="ru-RU" dirty="0"/>
              <a:t>и</a:t>
            </a:r>
            <a:r>
              <a:rPr lang="ru-RU" dirty="0" smtClean="0"/>
              <a:t> организации</a:t>
            </a:r>
            <a:r>
              <a:rPr lang="ru-RU" b="1" dirty="0"/>
              <a:t>.</a:t>
            </a:r>
          </a:p>
        </p:txBody>
      </p:sp>
      <p:graphicFrame>
        <p:nvGraphicFramePr>
          <p:cNvPr id="3" name="Схема 2"/>
          <p:cNvGraphicFramePr/>
          <p:nvPr>
            <p:extLst>
              <p:ext uri="{D42A27DB-BD31-4B8C-83A1-F6EECF244321}">
                <p14:modId xmlns:p14="http://schemas.microsoft.com/office/powerpoint/2010/main" xmlns="" val="4248138836"/>
              </p:ext>
            </p:extLst>
          </p:nvPr>
        </p:nvGraphicFramePr>
        <p:xfrm>
          <a:off x="1763688" y="-459432"/>
          <a:ext cx="6914754" cy="74368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1835696" y="320896"/>
            <a:ext cx="7420953" cy="369332"/>
          </a:xfrm>
          <a:prstGeom prst="rect">
            <a:avLst/>
          </a:prstGeom>
          <a:noFill/>
        </p:spPr>
        <p:txBody>
          <a:bodyPr wrap="square" rtlCol="0">
            <a:spAutoFit/>
          </a:bodyPr>
          <a:lstStyle/>
          <a:p>
            <a:r>
              <a:rPr lang="ru-RU" b="1" dirty="0" smtClean="0"/>
              <a:t>Цели проведения мероприятий антикоррупционного </a:t>
            </a:r>
            <a:r>
              <a:rPr lang="ru-RU" b="1" dirty="0" err="1" smtClean="0"/>
              <a:t>комплаенса</a:t>
            </a:r>
            <a:r>
              <a:rPr lang="ru-RU" b="1" dirty="0" smtClean="0"/>
              <a:t>:</a:t>
            </a:r>
            <a:endParaRPr lang="ru-RU" b="1" dirty="0"/>
          </a:p>
        </p:txBody>
      </p:sp>
    </p:spTree>
    <p:extLst>
      <p:ext uri="{BB962C8B-B14F-4D97-AF65-F5344CB8AC3E}">
        <p14:creationId xmlns:p14="http://schemas.microsoft.com/office/powerpoint/2010/main" xmlns="" val="1041318738"/>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
                                            <p:graphicEl>
                                              <a:dgm id="{FF5E877F-66D0-4029-BF8D-DD30058E7AFB}"/>
                                            </p:graphicEl>
                                          </p:spTgt>
                                        </p:tgtEl>
                                        <p:attrNameLst>
                                          <p:attrName>style.visibility</p:attrName>
                                        </p:attrNameLst>
                                      </p:cBhvr>
                                      <p:to>
                                        <p:strVal val="visible"/>
                                      </p:to>
                                    </p:set>
                                    <p:anim calcmode="lin" valueType="num">
                                      <p:cBhvr>
                                        <p:cTn id="11" dur="1000" fill="hold"/>
                                        <p:tgtEl>
                                          <p:spTgt spid="3">
                                            <p:graphicEl>
                                              <a:dgm id="{FF5E877F-66D0-4029-BF8D-DD30058E7AFB}"/>
                                            </p:graphicEl>
                                          </p:spTgt>
                                        </p:tgtEl>
                                        <p:attrNameLst>
                                          <p:attrName>ppt_w</p:attrName>
                                        </p:attrNameLst>
                                      </p:cBhvr>
                                      <p:tavLst>
                                        <p:tav tm="0">
                                          <p:val>
                                            <p:fltVal val="0"/>
                                          </p:val>
                                        </p:tav>
                                        <p:tav tm="100000">
                                          <p:val>
                                            <p:strVal val="#ppt_w"/>
                                          </p:val>
                                        </p:tav>
                                      </p:tavLst>
                                    </p:anim>
                                    <p:anim calcmode="lin" valueType="num">
                                      <p:cBhvr>
                                        <p:cTn id="12" dur="1000" fill="hold"/>
                                        <p:tgtEl>
                                          <p:spTgt spid="3">
                                            <p:graphicEl>
                                              <a:dgm id="{FF5E877F-66D0-4029-BF8D-DD30058E7AFB}"/>
                                            </p:graphicEl>
                                          </p:spTgt>
                                        </p:tgtEl>
                                        <p:attrNameLst>
                                          <p:attrName>ppt_h</p:attrName>
                                        </p:attrNameLst>
                                      </p:cBhvr>
                                      <p:tavLst>
                                        <p:tav tm="0">
                                          <p:val>
                                            <p:fltVal val="0"/>
                                          </p:val>
                                        </p:tav>
                                        <p:tav tm="100000">
                                          <p:val>
                                            <p:strVal val="#ppt_h"/>
                                          </p:val>
                                        </p:tav>
                                      </p:tavLst>
                                    </p:anim>
                                    <p:anim calcmode="lin" valueType="num">
                                      <p:cBhvr>
                                        <p:cTn id="13" dur="1000" fill="hold"/>
                                        <p:tgtEl>
                                          <p:spTgt spid="3">
                                            <p:graphicEl>
                                              <a:dgm id="{FF5E877F-66D0-4029-BF8D-DD30058E7AFB}"/>
                                            </p:graphicEl>
                                          </p:spTgt>
                                        </p:tgtEl>
                                        <p:attrNameLst>
                                          <p:attrName>style.rotation</p:attrName>
                                        </p:attrNameLst>
                                      </p:cBhvr>
                                      <p:tavLst>
                                        <p:tav tm="0">
                                          <p:val>
                                            <p:fltVal val="90"/>
                                          </p:val>
                                        </p:tav>
                                        <p:tav tm="100000">
                                          <p:val>
                                            <p:fltVal val="0"/>
                                          </p:val>
                                        </p:tav>
                                      </p:tavLst>
                                    </p:anim>
                                    <p:animEffect transition="in" filter="fade">
                                      <p:cBhvr>
                                        <p:cTn id="14" dur="1000"/>
                                        <p:tgtEl>
                                          <p:spTgt spid="3">
                                            <p:graphicEl>
                                              <a:dgm id="{FF5E877F-66D0-4029-BF8D-DD30058E7AFB}"/>
                                            </p:graphicEl>
                                          </p:spTgt>
                                        </p:tgtEl>
                                      </p:cBhvr>
                                    </p:animEffect>
                                  </p:childTnLst>
                                </p:cTn>
                              </p:par>
                            </p:childTnLst>
                          </p:cTn>
                        </p:par>
                        <p:par>
                          <p:cTn id="15" fill="hold">
                            <p:stCondLst>
                              <p:cond delay="1500"/>
                            </p:stCondLst>
                            <p:childTnLst>
                              <p:par>
                                <p:cTn id="16" presetID="31" presetClass="entr" presetSubtype="0" fill="hold" grpId="0" nodeType="afterEffect">
                                  <p:stCondLst>
                                    <p:cond delay="0"/>
                                  </p:stCondLst>
                                  <p:childTnLst>
                                    <p:set>
                                      <p:cBhvr>
                                        <p:cTn id="17" dur="1" fill="hold">
                                          <p:stCondLst>
                                            <p:cond delay="0"/>
                                          </p:stCondLst>
                                        </p:cTn>
                                        <p:tgtEl>
                                          <p:spTgt spid="3">
                                            <p:graphicEl>
                                              <a:dgm id="{2530A89D-148E-4F1F-B2C9-8C5222F11CFA}"/>
                                            </p:graphicEl>
                                          </p:spTgt>
                                        </p:tgtEl>
                                        <p:attrNameLst>
                                          <p:attrName>style.visibility</p:attrName>
                                        </p:attrNameLst>
                                      </p:cBhvr>
                                      <p:to>
                                        <p:strVal val="visible"/>
                                      </p:to>
                                    </p:set>
                                    <p:anim calcmode="lin" valueType="num">
                                      <p:cBhvr>
                                        <p:cTn id="18" dur="1000" fill="hold"/>
                                        <p:tgtEl>
                                          <p:spTgt spid="3">
                                            <p:graphicEl>
                                              <a:dgm id="{2530A89D-148E-4F1F-B2C9-8C5222F11CFA}"/>
                                            </p:graphicEl>
                                          </p:spTgt>
                                        </p:tgtEl>
                                        <p:attrNameLst>
                                          <p:attrName>ppt_w</p:attrName>
                                        </p:attrNameLst>
                                      </p:cBhvr>
                                      <p:tavLst>
                                        <p:tav tm="0">
                                          <p:val>
                                            <p:fltVal val="0"/>
                                          </p:val>
                                        </p:tav>
                                        <p:tav tm="100000">
                                          <p:val>
                                            <p:strVal val="#ppt_w"/>
                                          </p:val>
                                        </p:tav>
                                      </p:tavLst>
                                    </p:anim>
                                    <p:anim calcmode="lin" valueType="num">
                                      <p:cBhvr>
                                        <p:cTn id="19" dur="1000" fill="hold"/>
                                        <p:tgtEl>
                                          <p:spTgt spid="3">
                                            <p:graphicEl>
                                              <a:dgm id="{2530A89D-148E-4F1F-B2C9-8C5222F11CFA}"/>
                                            </p:graphicEl>
                                          </p:spTgt>
                                        </p:tgtEl>
                                        <p:attrNameLst>
                                          <p:attrName>ppt_h</p:attrName>
                                        </p:attrNameLst>
                                      </p:cBhvr>
                                      <p:tavLst>
                                        <p:tav tm="0">
                                          <p:val>
                                            <p:fltVal val="0"/>
                                          </p:val>
                                        </p:tav>
                                        <p:tav tm="100000">
                                          <p:val>
                                            <p:strVal val="#ppt_h"/>
                                          </p:val>
                                        </p:tav>
                                      </p:tavLst>
                                    </p:anim>
                                    <p:anim calcmode="lin" valueType="num">
                                      <p:cBhvr>
                                        <p:cTn id="20" dur="1000" fill="hold"/>
                                        <p:tgtEl>
                                          <p:spTgt spid="3">
                                            <p:graphicEl>
                                              <a:dgm id="{2530A89D-148E-4F1F-B2C9-8C5222F11CFA}"/>
                                            </p:graphicEl>
                                          </p:spTgt>
                                        </p:tgtEl>
                                        <p:attrNameLst>
                                          <p:attrName>style.rotation</p:attrName>
                                        </p:attrNameLst>
                                      </p:cBhvr>
                                      <p:tavLst>
                                        <p:tav tm="0">
                                          <p:val>
                                            <p:fltVal val="90"/>
                                          </p:val>
                                        </p:tav>
                                        <p:tav tm="100000">
                                          <p:val>
                                            <p:fltVal val="0"/>
                                          </p:val>
                                        </p:tav>
                                      </p:tavLst>
                                    </p:anim>
                                    <p:animEffect transition="in" filter="fade">
                                      <p:cBhvr>
                                        <p:cTn id="21" dur="1000"/>
                                        <p:tgtEl>
                                          <p:spTgt spid="3">
                                            <p:graphicEl>
                                              <a:dgm id="{2530A89D-148E-4F1F-B2C9-8C5222F11CFA}"/>
                                            </p:graphicEl>
                                          </p:spTgt>
                                        </p:tgtEl>
                                      </p:cBhvr>
                                    </p:animEffect>
                                  </p:childTnLst>
                                </p:cTn>
                              </p:par>
                            </p:childTnLst>
                          </p:cTn>
                        </p:par>
                        <p:par>
                          <p:cTn id="22" fill="hold">
                            <p:stCondLst>
                              <p:cond delay="2500"/>
                            </p:stCondLst>
                            <p:childTnLst>
                              <p:par>
                                <p:cTn id="23" presetID="31" presetClass="entr" presetSubtype="0" fill="hold" grpId="0" nodeType="afterEffect">
                                  <p:stCondLst>
                                    <p:cond delay="0"/>
                                  </p:stCondLst>
                                  <p:childTnLst>
                                    <p:set>
                                      <p:cBhvr>
                                        <p:cTn id="24" dur="1" fill="hold">
                                          <p:stCondLst>
                                            <p:cond delay="0"/>
                                          </p:stCondLst>
                                        </p:cTn>
                                        <p:tgtEl>
                                          <p:spTgt spid="3">
                                            <p:graphicEl>
                                              <a:dgm id="{225E5B84-FC05-41D4-BD33-A3EF1837810F}"/>
                                            </p:graphicEl>
                                          </p:spTgt>
                                        </p:tgtEl>
                                        <p:attrNameLst>
                                          <p:attrName>style.visibility</p:attrName>
                                        </p:attrNameLst>
                                      </p:cBhvr>
                                      <p:to>
                                        <p:strVal val="visible"/>
                                      </p:to>
                                    </p:set>
                                    <p:anim calcmode="lin" valueType="num">
                                      <p:cBhvr>
                                        <p:cTn id="25" dur="1000" fill="hold"/>
                                        <p:tgtEl>
                                          <p:spTgt spid="3">
                                            <p:graphicEl>
                                              <a:dgm id="{225E5B84-FC05-41D4-BD33-A3EF1837810F}"/>
                                            </p:graphicEl>
                                          </p:spTgt>
                                        </p:tgtEl>
                                        <p:attrNameLst>
                                          <p:attrName>ppt_w</p:attrName>
                                        </p:attrNameLst>
                                      </p:cBhvr>
                                      <p:tavLst>
                                        <p:tav tm="0">
                                          <p:val>
                                            <p:fltVal val="0"/>
                                          </p:val>
                                        </p:tav>
                                        <p:tav tm="100000">
                                          <p:val>
                                            <p:strVal val="#ppt_w"/>
                                          </p:val>
                                        </p:tav>
                                      </p:tavLst>
                                    </p:anim>
                                    <p:anim calcmode="lin" valueType="num">
                                      <p:cBhvr>
                                        <p:cTn id="26" dur="1000" fill="hold"/>
                                        <p:tgtEl>
                                          <p:spTgt spid="3">
                                            <p:graphicEl>
                                              <a:dgm id="{225E5B84-FC05-41D4-BD33-A3EF1837810F}"/>
                                            </p:graphicEl>
                                          </p:spTgt>
                                        </p:tgtEl>
                                        <p:attrNameLst>
                                          <p:attrName>ppt_h</p:attrName>
                                        </p:attrNameLst>
                                      </p:cBhvr>
                                      <p:tavLst>
                                        <p:tav tm="0">
                                          <p:val>
                                            <p:fltVal val="0"/>
                                          </p:val>
                                        </p:tav>
                                        <p:tav tm="100000">
                                          <p:val>
                                            <p:strVal val="#ppt_h"/>
                                          </p:val>
                                        </p:tav>
                                      </p:tavLst>
                                    </p:anim>
                                    <p:anim calcmode="lin" valueType="num">
                                      <p:cBhvr>
                                        <p:cTn id="27" dur="1000" fill="hold"/>
                                        <p:tgtEl>
                                          <p:spTgt spid="3">
                                            <p:graphicEl>
                                              <a:dgm id="{225E5B84-FC05-41D4-BD33-A3EF1837810F}"/>
                                            </p:graphicEl>
                                          </p:spTgt>
                                        </p:tgtEl>
                                        <p:attrNameLst>
                                          <p:attrName>style.rotation</p:attrName>
                                        </p:attrNameLst>
                                      </p:cBhvr>
                                      <p:tavLst>
                                        <p:tav tm="0">
                                          <p:val>
                                            <p:fltVal val="90"/>
                                          </p:val>
                                        </p:tav>
                                        <p:tav tm="100000">
                                          <p:val>
                                            <p:fltVal val="0"/>
                                          </p:val>
                                        </p:tav>
                                      </p:tavLst>
                                    </p:anim>
                                    <p:animEffect transition="in" filter="fade">
                                      <p:cBhvr>
                                        <p:cTn id="28" dur="1000"/>
                                        <p:tgtEl>
                                          <p:spTgt spid="3">
                                            <p:graphicEl>
                                              <a:dgm id="{225E5B84-FC05-41D4-BD33-A3EF1837810F}"/>
                                            </p:graphicEl>
                                          </p:spTgt>
                                        </p:tgtEl>
                                      </p:cBhvr>
                                    </p:animEffect>
                                  </p:childTnLst>
                                </p:cTn>
                              </p:par>
                            </p:childTnLst>
                          </p:cTn>
                        </p:par>
                        <p:par>
                          <p:cTn id="29" fill="hold">
                            <p:stCondLst>
                              <p:cond delay="3500"/>
                            </p:stCondLst>
                            <p:childTnLst>
                              <p:par>
                                <p:cTn id="30" presetID="31" presetClass="entr" presetSubtype="0" fill="hold" grpId="0" nodeType="afterEffect">
                                  <p:stCondLst>
                                    <p:cond delay="0"/>
                                  </p:stCondLst>
                                  <p:childTnLst>
                                    <p:set>
                                      <p:cBhvr>
                                        <p:cTn id="31" dur="1" fill="hold">
                                          <p:stCondLst>
                                            <p:cond delay="0"/>
                                          </p:stCondLst>
                                        </p:cTn>
                                        <p:tgtEl>
                                          <p:spTgt spid="3">
                                            <p:graphicEl>
                                              <a:dgm id="{FF376647-33CF-4905-B1A4-5C0A51869904}"/>
                                            </p:graphicEl>
                                          </p:spTgt>
                                        </p:tgtEl>
                                        <p:attrNameLst>
                                          <p:attrName>style.visibility</p:attrName>
                                        </p:attrNameLst>
                                      </p:cBhvr>
                                      <p:to>
                                        <p:strVal val="visible"/>
                                      </p:to>
                                    </p:set>
                                    <p:anim calcmode="lin" valueType="num">
                                      <p:cBhvr>
                                        <p:cTn id="32" dur="1000" fill="hold"/>
                                        <p:tgtEl>
                                          <p:spTgt spid="3">
                                            <p:graphicEl>
                                              <a:dgm id="{FF376647-33CF-4905-B1A4-5C0A51869904}"/>
                                            </p:graphicEl>
                                          </p:spTgt>
                                        </p:tgtEl>
                                        <p:attrNameLst>
                                          <p:attrName>ppt_w</p:attrName>
                                        </p:attrNameLst>
                                      </p:cBhvr>
                                      <p:tavLst>
                                        <p:tav tm="0">
                                          <p:val>
                                            <p:fltVal val="0"/>
                                          </p:val>
                                        </p:tav>
                                        <p:tav tm="100000">
                                          <p:val>
                                            <p:strVal val="#ppt_w"/>
                                          </p:val>
                                        </p:tav>
                                      </p:tavLst>
                                    </p:anim>
                                    <p:anim calcmode="lin" valueType="num">
                                      <p:cBhvr>
                                        <p:cTn id="33" dur="1000" fill="hold"/>
                                        <p:tgtEl>
                                          <p:spTgt spid="3">
                                            <p:graphicEl>
                                              <a:dgm id="{FF376647-33CF-4905-B1A4-5C0A51869904}"/>
                                            </p:graphicEl>
                                          </p:spTgt>
                                        </p:tgtEl>
                                        <p:attrNameLst>
                                          <p:attrName>ppt_h</p:attrName>
                                        </p:attrNameLst>
                                      </p:cBhvr>
                                      <p:tavLst>
                                        <p:tav tm="0">
                                          <p:val>
                                            <p:fltVal val="0"/>
                                          </p:val>
                                        </p:tav>
                                        <p:tav tm="100000">
                                          <p:val>
                                            <p:strVal val="#ppt_h"/>
                                          </p:val>
                                        </p:tav>
                                      </p:tavLst>
                                    </p:anim>
                                    <p:anim calcmode="lin" valueType="num">
                                      <p:cBhvr>
                                        <p:cTn id="34" dur="1000" fill="hold"/>
                                        <p:tgtEl>
                                          <p:spTgt spid="3">
                                            <p:graphicEl>
                                              <a:dgm id="{FF376647-33CF-4905-B1A4-5C0A51869904}"/>
                                            </p:graphicEl>
                                          </p:spTgt>
                                        </p:tgtEl>
                                        <p:attrNameLst>
                                          <p:attrName>style.rotation</p:attrName>
                                        </p:attrNameLst>
                                      </p:cBhvr>
                                      <p:tavLst>
                                        <p:tav tm="0">
                                          <p:val>
                                            <p:fltVal val="90"/>
                                          </p:val>
                                        </p:tav>
                                        <p:tav tm="100000">
                                          <p:val>
                                            <p:fltVal val="0"/>
                                          </p:val>
                                        </p:tav>
                                      </p:tavLst>
                                    </p:anim>
                                    <p:animEffect transition="in" filter="fade">
                                      <p:cBhvr>
                                        <p:cTn id="35" dur="1000"/>
                                        <p:tgtEl>
                                          <p:spTgt spid="3">
                                            <p:graphicEl>
                                              <a:dgm id="{FF376647-33CF-4905-B1A4-5C0A51869904}"/>
                                            </p:graphicEl>
                                          </p:spTgt>
                                        </p:tgtEl>
                                      </p:cBhvr>
                                    </p:animEffect>
                                  </p:childTnLst>
                                </p:cTn>
                              </p:par>
                            </p:childTnLst>
                          </p:cTn>
                        </p:par>
                        <p:par>
                          <p:cTn id="36" fill="hold">
                            <p:stCondLst>
                              <p:cond delay="4500"/>
                            </p:stCondLst>
                            <p:childTnLst>
                              <p:par>
                                <p:cTn id="37" presetID="31" presetClass="entr" presetSubtype="0" fill="hold" grpId="0" nodeType="afterEffect">
                                  <p:stCondLst>
                                    <p:cond delay="0"/>
                                  </p:stCondLst>
                                  <p:childTnLst>
                                    <p:set>
                                      <p:cBhvr>
                                        <p:cTn id="38" dur="1" fill="hold">
                                          <p:stCondLst>
                                            <p:cond delay="0"/>
                                          </p:stCondLst>
                                        </p:cTn>
                                        <p:tgtEl>
                                          <p:spTgt spid="3">
                                            <p:graphicEl>
                                              <a:dgm id="{FF362103-533C-4B8F-B3CF-B7493DFF88F0}"/>
                                            </p:graphicEl>
                                          </p:spTgt>
                                        </p:tgtEl>
                                        <p:attrNameLst>
                                          <p:attrName>style.visibility</p:attrName>
                                        </p:attrNameLst>
                                      </p:cBhvr>
                                      <p:to>
                                        <p:strVal val="visible"/>
                                      </p:to>
                                    </p:set>
                                    <p:anim calcmode="lin" valueType="num">
                                      <p:cBhvr>
                                        <p:cTn id="39" dur="1000" fill="hold"/>
                                        <p:tgtEl>
                                          <p:spTgt spid="3">
                                            <p:graphicEl>
                                              <a:dgm id="{FF362103-533C-4B8F-B3CF-B7493DFF88F0}"/>
                                            </p:graphicEl>
                                          </p:spTgt>
                                        </p:tgtEl>
                                        <p:attrNameLst>
                                          <p:attrName>ppt_w</p:attrName>
                                        </p:attrNameLst>
                                      </p:cBhvr>
                                      <p:tavLst>
                                        <p:tav tm="0">
                                          <p:val>
                                            <p:fltVal val="0"/>
                                          </p:val>
                                        </p:tav>
                                        <p:tav tm="100000">
                                          <p:val>
                                            <p:strVal val="#ppt_w"/>
                                          </p:val>
                                        </p:tav>
                                      </p:tavLst>
                                    </p:anim>
                                    <p:anim calcmode="lin" valueType="num">
                                      <p:cBhvr>
                                        <p:cTn id="40" dur="1000" fill="hold"/>
                                        <p:tgtEl>
                                          <p:spTgt spid="3">
                                            <p:graphicEl>
                                              <a:dgm id="{FF362103-533C-4B8F-B3CF-B7493DFF88F0}"/>
                                            </p:graphicEl>
                                          </p:spTgt>
                                        </p:tgtEl>
                                        <p:attrNameLst>
                                          <p:attrName>ppt_h</p:attrName>
                                        </p:attrNameLst>
                                      </p:cBhvr>
                                      <p:tavLst>
                                        <p:tav tm="0">
                                          <p:val>
                                            <p:fltVal val="0"/>
                                          </p:val>
                                        </p:tav>
                                        <p:tav tm="100000">
                                          <p:val>
                                            <p:strVal val="#ppt_h"/>
                                          </p:val>
                                        </p:tav>
                                      </p:tavLst>
                                    </p:anim>
                                    <p:anim calcmode="lin" valueType="num">
                                      <p:cBhvr>
                                        <p:cTn id="41" dur="1000" fill="hold"/>
                                        <p:tgtEl>
                                          <p:spTgt spid="3">
                                            <p:graphicEl>
                                              <a:dgm id="{FF362103-533C-4B8F-B3CF-B7493DFF88F0}"/>
                                            </p:graphicEl>
                                          </p:spTgt>
                                        </p:tgtEl>
                                        <p:attrNameLst>
                                          <p:attrName>style.rotation</p:attrName>
                                        </p:attrNameLst>
                                      </p:cBhvr>
                                      <p:tavLst>
                                        <p:tav tm="0">
                                          <p:val>
                                            <p:fltVal val="90"/>
                                          </p:val>
                                        </p:tav>
                                        <p:tav tm="100000">
                                          <p:val>
                                            <p:fltVal val="0"/>
                                          </p:val>
                                        </p:tav>
                                      </p:tavLst>
                                    </p:anim>
                                    <p:animEffect transition="in" filter="fade">
                                      <p:cBhvr>
                                        <p:cTn id="42" dur="1000"/>
                                        <p:tgtEl>
                                          <p:spTgt spid="3">
                                            <p:graphicEl>
                                              <a:dgm id="{FF362103-533C-4B8F-B3CF-B7493DFF88F0}"/>
                                            </p:graphicEl>
                                          </p:spTgt>
                                        </p:tgtEl>
                                      </p:cBhvr>
                                    </p:animEffect>
                                  </p:childTnLst>
                                </p:cTn>
                              </p:par>
                            </p:childTnLst>
                          </p:cTn>
                        </p:par>
                        <p:par>
                          <p:cTn id="43" fill="hold">
                            <p:stCondLst>
                              <p:cond delay="5500"/>
                            </p:stCondLst>
                            <p:childTnLst>
                              <p:par>
                                <p:cTn id="44" presetID="31" presetClass="entr" presetSubtype="0" fill="hold" grpId="0" nodeType="afterEffect">
                                  <p:stCondLst>
                                    <p:cond delay="0"/>
                                  </p:stCondLst>
                                  <p:childTnLst>
                                    <p:set>
                                      <p:cBhvr>
                                        <p:cTn id="45" dur="1" fill="hold">
                                          <p:stCondLst>
                                            <p:cond delay="0"/>
                                          </p:stCondLst>
                                        </p:cTn>
                                        <p:tgtEl>
                                          <p:spTgt spid="3">
                                            <p:graphicEl>
                                              <a:dgm id="{8981E84E-0D09-4B67-990B-38703253AF4F}"/>
                                            </p:graphicEl>
                                          </p:spTgt>
                                        </p:tgtEl>
                                        <p:attrNameLst>
                                          <p:attrName>style.visibility</p:attrName>
                                        </p:attrNameLst>
                                      </p:cBhvr>
                                      <p:to>
                                        <p:strVal val="visible"/>
                                      </p:to>
                                    </p:set>
                                    <p:anim calcmode="lin" valueType="num">
                                      <p:cBhvr>
                                        <p:cTn id="46" dur="1000" fill="hold"/>
                                        <p:tgtEl>
                                          <p:spTgt spid="3">
                                            <p:graphicEl>
                                              <a:dgm id="{8981E84E-0D09-4B67-990B-38703253AF4F}"/>
                                            </p:graphicEl>
                                          </p:spTgt>
                                        </p:tgtEl>
                                        <p:attrNameLst>
                                          <p:attrName>ppt_w</p:attrName>
                                        </p:attrNameLst>
                                      </p:cBhvr>
                                      <p:tavLst>
                                        <p:tav tm="0">
                                          <p:val>
                                            <p:fltVal val="0"/>
                                          </p:val>
                                        </p:tav>
                                        <p:tav tm="100000">
                                          <p:val>
                                            <p:strVal val="#ppt_w"/>
                                          </p:val>
                                        </p:tav>
                                      </p:tavLst>
                                    </p:anim>
                                    <p:anim calcmode="lin" valueType="num">
                                      <p:cBhvr>
                                        <p:cTn id="47" dur="1000" fill="hold"/>
                                        <p:tgtEl>
                                          <p:spTgt spid="3">
                                            <p:graphicEl>
                                              <a:dgm id="{8981E84E-0D09-4B67-990B-38703253AF4F}"/>
                                            </p:graphicEl>
                                          </p:spTgt>
                                        </p:tgtEl>
                                        <p:attrNameLst>
                                          <p:attrName>ppt_h</p:attrName>
                                        </p:attrNameLst>
                                      </p:cBhvr>
                                      <p:tavLst>
                                        <p:tav tm="0">
                                          <p:val>
                                            <p:fltVal val="0"/>
                                          </p:val>
                                        </p:tav>
                                        <p:tav tm="100000">
                                          <p:val>
                                            <p:strVal val="#ppt_h"/>
                                          </p:val>
                                        </p:tav>
                                      </p:tavLst>
                                    </p:anim>
                                    <p:anim calcmode="lin" valueType="num">
                                      <p:cBhvr>
                                        <p:cTn id="48" dur="1000" fill="hold"/>
                                        <p:tgtEl>
                                          <p:spTgt spid="3">
                                            <p:graphicEl>
                                              <a:dgm id="{8981E84E-0D09-4B67-990B-38703253AF4F}"/>
                                            </p:graphicEl>
                                          </p:spTgt>
                                        </p:tgtEl>
                                        <p:attrNameLst>
                                          <p:attrName>style.rotation</p:attrName>
                                        </p:attrNameLst>
                                      </p:cBhvr>
                                      <p:tavLst>
                                        <p:tav tm="0">
                                          <p:val>
                                            <p:fltVal val="90"/>
                                          </p:val>
                                        </p:tav>
                                        <p:tav tm="100000">
                                          <p:val>
                                            <p:fltVal val="0"/>
                                          </p:val>
                                        </p:tav>
                                      </p:tavLst>
                                    </p:anim>
                                    <p:animEffect transition="in" filter="fade">
                                      <p:cBhvr>
                                        <p:cTn id="49" dur="1000"/>
                                        <p:tgtEl>
                                          <p:spTgt spid="3">
                                            <p:graphicEl>
                                              <a:dgm id="{8981E84E-0D09-4B67-990B-38703253AF4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3" grpId="0">
        <p:bldSub>
          <a:bldDgm bld="lvlAtOnc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724128" y="5912113"/>
            <a:ext cx="3203848" cy="945887"/>
          </a:xfrm>
          <a:prstGeom prst="rect">
            <a:avLst/>
          </a:prstGeom>
        </p:spPr>
      </p:pic>
      <p:pic>
        <p:nvPicPr>
          <p:cNvPr id="8"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134562"/>
            <a:ext cx="1173163" cy="143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p:nvPr/>
        </p:nvSpPr>
        <p:spPr>
          <a:xfrm>
            <a:off x="2051720" y="204596"/>
            <a:ext cx="6048672" cy="646331"/>
          </a:xfrm>
          <a:prstGeom prst="rect">
            <a:avLst/>
          </a:prstGeom>
          <a:noFill/>
        </p:spPr>
        <p:txBody>
          <a:bodyPr wrap="square" rtlCol="0">
            <a:spAutoFit/>
          </a:bodyPr>
          <a:lstStyle/>
          <a:p>
            <a:pPr algn="ctr"/>
            <a:r>
              <a:rPr lang="ru-RU" dirty="0" smtClean="0"/>
              <a:t>Постановление Правительства Хабаровского края</a:t>
            </a:r>
          </a:p>
          <a:p>
            <a:pPr algn="ctr"/>
            <a:r>
              <a:rPr lang="ru-RU" dirty="0" smtClean="0"/>
              <a:t> от 3 декабря 2020 г. №521-пр</a:t>
            </a:r>
            <a:endParaRPr lang="ru-RU" dirty="0"/>
          </a:p>
        </p:txBody>
      </p:sp>
      <p:sp>
        <p:nvSpPr>
          <p:cNvPr id="7" name="Прямоугольник 6"/>
          <p:cNvSpPr/>
          <p:nvPr/>
        </p:nvSpPr>
        <p:spPr>
          <a:xfrm>
            <a:off x="230168" y="1549394"/>
            <a:ext cx="316835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Антикоррупционный стандарт государственного </a:t>
            </a:r>
            <a:r>
              <a:rPr lang="ru-RU" dirty="0" smtClean="0"/>
              <a:t>учреждениях</a:t>
            </a:r>
            <a:endParaRPr lang="ru-RU" dirty="0"/>
          </a:p>
        </p:txBody>
      </p:sp>
      <p:sp>
        <p:nvSpPr>
          <p:cNvPr id="9" name="Прямоугольник 8"/>
          <p:cNvSpPr/>
          <p:nvPr/>
        </p:nvSpPr>
        <p:spPr>
          <a:xfrm>
            <a:off x="4391980" y="1549394"/>
            <a:ext cx="3528392" cy="2453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Обязанность принимать меры по предупреждению коррупции</a:t>
            </a:r>
            <a:endParaRPr lang="ru-RU" dirty="0"/>
          </a:p>
        </p:txBody>
      </p:sp>
      <p:sp>
        <p:nvSpPr>
          <p:cNvPr id="10" name="Стрелка вправо 9"/>
          <p:cNvSpPr/>
          <p:nvPr/>
        </p:nvSpPr>
        <p:spPr>
          <a:xfrm>
            <a:off x="3447283" y="1918166"/>
            <a:ext cx="864096" cy="3309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2411760" y="850927"/>
            <a:ext cx="4680520" cy="512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Организация </a:t>
            </a:r>
            <a:r>
              <a:rPr lang="ru-RU" dirty="0" smtClean="0"/>
              <a:t>утверждает:</a:t>
            </a:r>
            <a:endParaRPr lang="ru-RU" dirty="0"/>
          </a:p>
        </p:txBody>
      </p:sp>
      <p:sp>
        <p:nvSpPr>
          <p:cNvPr id="14" name="Прямоугольник 13"/>
          <p:cNvSpPr/>
          <p:nvPr/>
        </p:nvSpPr>
        <p:spPr>
          <a:xfrm>
            <a:off x="224118" y="4244017"/>
            <a:ext cx="316835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Должностная инструкция</a:t>
            </a:r>
            <a:endParaRPr lang="ru-RU" dirty="0"/>
          </a:p>
        </p:txBody>
      </p:sp>
      <p:sp>
        <p:nvSpPr>
          <p:cNvPr id="15" name="Стрелка вправо 14"/>
          <p:cNvSpPr/>
          <p:nvPr/>
        </p:nvSpPr>
        <p:spPr>
          <a:xfrm>
            <a:off x="3454741" y="3068960"/>
            <a:ext cx="864096" cy="3309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право 15"/>
          <p:cNvSpPr/>
          <p:nvPr/>
        </p:nvSpPr>
        <p:spPr>
          <a:xfrm>
            <a:off x="3485646" y="4330576"/>
            <a:ext cx="864096" cy="3309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230168" y="2521346"/>
            <a:ext cx="3168352" cy="15157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Положение о предотвращении и урегулировании конфликта интересов в государственных учреждениях</a:t>
            </a:r>
            <a:endParaRPr lang="ru-RU" dirty="0"/>
          </a:p>
        </p:txBody>
      </p:sp>
      <p:sp>
        <p:nvSpPr>
          <p:cNvPr id="18" name="Прямоугольник 17"/>
          <p:cNvSpPr/>
          <p:nvPr/>
        </p:nvSpPr>
        <p:spPr>
          <a:xfrm>
            <a:off x="224118" y="4932939"/>
            <a:ext cx="3140951" cy="5518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Декларация о конфликте интересов</a:t>
            </a:r>
            <a:endParaRPr lang="ru-RU" dirty="0"/>
          </a:p>
        </p:txBody>
      </p:sp>
      <p:sp>
        <p:nvSpPr>
          <p:cNvPr id="19" name="Стрелка вправо 18"/>
          <p:cNvSpPr/>
          <p:nvPr/>
        </p:nvSpPr>
        <p:spPr>
          <a:xfrm>
            <a:off x="3454741" y="4990206"/>
            <a:ext cx="864096" cy="3309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p:cNvSpPr/>
          <p:nvPr/>
        </p:nvSpPr>
        <p:spPr>
          <a:xfrm>
            <a:off x="4376900" y="4112523"/>
            <a:ext cx="3528392" cy="6860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t>Внедрение стандартов и процедур, мониторинг, антикоррупционная пропаганда</a:t>
            </a:r>
            <a:endParaRPr lang="ru-RU" sz="1400" dirty="0"/>
          </a:p>
        </p:txBody>
      </p:sp>
      <p:sp>
        <p:nvSpPr>
          <p:cNvPr id="21" name="Прямоугольник 20"/>
          <p:cNvSpPr/>
          <p:nvPr/>
        </p:nvSpPr>
        <p:spPr>
          <a:xfrm>
            <a:off x="4463988" y="4956852"/>
            <a:ext cx="345638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8 простых вопросов о личной заинтересованности</a:t>
            </a:r>
            <a:endParaRPr lang="ru-RU" dirty="0"/>
          </a:p>
        </p:txBody>
      </p:sp>
      <p:sp>
        <p:nvSpPr>
          <p:cNvPr id="22" name="Правая фигурная скобка 21"/>
          <p:cNvSpPr/>
          <p:nvPr/>
        </p:nvSpPr>
        <p:spPr>
          <a:xfrm>
            <a:off x="8028384" y="1638092"/>
            <a:ext cx="288032" cy="402315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3" name="Прямоугольник 22"/>
          <p:cNvSpPr/>
          <p:nvPr/>
        </p:nvSpPr>
        <p:spPr>
          <a:xfrm>
            <a:off x="8388424" y="3014051"/>
            <a:ext cx="648072" cy="4826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нет</a:t>
            </a:r>
            <a:endParaRPr lang="ru-RU" dirty="0"/>
          </a:p>
        </p:txBody>
      </p:sp>
      <p:sp>
        <p:nvSpPr>
          <p:cNvPr id="24" name="Прямоугольник 23"/>
          <p:cNvSpPr/>
          <p:nvPr/>
        </p:nvSpPr>
        <p:spPr>
          <a:xfrm>
            <a:off x="8383533" y="3761414"/>
            <a:ext cx="648072" cy="48260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да</a:t>
            </a:r>
            <a:endParaRPr lang="ru-RU" dirty="0"/>
          </a:p>
        </p:txBody>
      </p:sp>
      <p:sp>
        <p:nvSpPr>
          <p:cNvPr id="25" name="TextBox 24"/>
          <p:cNvSpPr txBox="1"/>
          <p:nvPr/>
        </p:nvSpPr>
        <p:spPr>
          <a:xfrm>
            <a:off x="109072" y="5484822"/>
            <a:ext cx="9102107" cy="646331"/>
          </a:xfrm>
          <a:prstGeom prst="rect">
            <a:avLst/>
          </a:prstGeom>
          <a:noFill/>
        </p:spPr>
        <p:txBody>
          <a:bodyPr wrap="none" rtlCol="0">
            <a:spAutoFit/>
          </a:bodyPr>
          <a:lstStyle/>
          <a:p>
            <a:r>
              <a:rPr lang="ru-RU" dirty="0" smtClean="0"/>
              <a:t>Антикоррупционные стандарты распространяются на всех  работников организации, </a:t>
            </a:r>
          </a:p>
          <a:p>
            <a:r>
              <a:rPr lang="ru-RU" dirty="0" smtClean="0"/>
              <a:t>находящихся с ней в трудовых отношениях, вне зависимости от занимаемой должности.</a:t>
            </a:r>
            <a:endParaRPr lang="ru-RU" dirty="0"/>
          </a:p>
        </p:txBody>
      </p:sp>
    </p:spTree>
    <p:extLst>
      <p:ext uri="{BB962C8B-B14F-4D97-AF65-F5344CB8AC3E}">
        <p14:creationId xmlns:p14="http://schemas.microsoft.com/office/powerpoint/2010/main" xmlns="" val="2625911726"/>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724128" y="5685304"/>
            <a:ext cx="3203848" cy="945887"/>
          </a:xfrm>
          <a:prstGeom prst="rect">
            <a:avLst/>
          </a:prstGeom>
        </p:spPr>
      </p:pic>
      <p:pic>
        <p:nvPicPr>
          <p:cNvPr id="8"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134562"/>
            <a:ext cx="1368152" cy="16791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1547664" y="1115684"/>
            <a:ext cx="6624736" cy="3970318"/>
          </a:xfrm>
          <a:prstGeom prst="rect">
            <a:avLst/>
          </a:prstGeom>
          <a:noFill/>
        </p:spPr>
        <p:txBody>
          <a:bodyPr wrap="square" rtlCol="0">
            <a:spAutoFit/>
          </a:bodyPr>
          <a:lstStyle/>
          <a:p>
            <a:pPr algn="just"/>
            <a:r>
              <a:rPr lang="en-US" dirty="0" smtClean="0"/>
              <a:t>	</a:t>
            </a:r>
            <a:r>
              <a:rPr lang="ru-RU" dirty="0" smtClean="0"/>
              <a:t>Методические </a:t>
            </a:r>
            <a:r>
              <a:rPr lang="ru-RU" dirty="0"/>
              <a:t>рекомендации по проведению в федеральных государственных органах, органах государственной власти субъектов Российской Федерации, органах местного самоуправления, государственных внебюджетных фондах и иных организациях, осуществляющих закупки в соответствии с Федеральным законом от 5 апреля 2013 г. № 44-ФЗ «О контрактной системе в сфере закупок товаров, работ, услуг для обеспечения государственных и муниципальных нужд» и Федеральным законом от 18 июля 2011 г. № 223-ФЗ «О закупках товаров, работ, услуг отдельными видами юридических лиц», работы, направленной на выявление личной заинтересованности государственных и муниципальных служащих, работников при осуществлении таких закупок, которая приводит или может привести к конфликту интересов</a:t>
            </a:r>
          </a:p>
        </p:txBody>
      </p:sp>
    </p:spTree>
    <p:extLst>
      <p:ext uri="{BB962C8B-B14F-4D97-AF65-F5344CB8AC3E}">
        <p14:creationId xmlns:p14="http://schemas.microsoft.com/office/powerpoint/2010/main" xmlns="" val="3779981147"/>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134563"/>
            <a:ext cx="1173163" cy="12782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351125" y="1268760"/>
            <a:ext cx="8424936" cy="2308324"/>
          </a:xfrm>
          <a:prstGeom prst="rect">
            <a:avLst/>
          </a:prstGeom>
          <a:noFill/>
        </p:spPr>
        <p:txBody>
          <a:bodyPr wrap="square" rtlCol="0">
            <a:spAutoFit/>
          </a:bodyPr>
          <a:lstStyle/>
          <a:p>
            <a:pPr algn="ctr"/>
            <a:r>
              <a:rPr lang="ru-RU" dirty="0"/>
              <a:t>Правовая основа работы </a:t>
            </a:r>
            <a:r>
              <a:rPr lang="ru-RU" dirty="0" smtClean="0"/>
              <a:t>комиссии по противодействию коррупции:</a:t>
            </a:r>
            <a:endParaRPr lang="ru-RU" dirty="0"/>
          </a:p>
          <a:p>
            <a:pPr algn="ctr"/>
            <a:endParaRPr lang="ru-RU" dirty="0"/>
          </a:p>
          <a:p>
            <a:pPr marL="285750" indent="-285750" algn="just">
              <a:buFont typeface="Wingdings" pitchFamily="2" charset="2"/>
              <a:buChar char="ü"/>
            </a:pPr>
            <a:r>
              <a:rPr lang="ru-RU" dirty="0" smtClean="0"/>
              <a:t>Федеральный </a:t>
            </a:r>
            <a:r>
              <a:rPr lang="ru-RU" dirty="0"/>
              <a:t>закон от 25 декабря 2008 г. № 273-ФЗ  </a:t>
            </a:r>
            <a:r>
              <a:rPr lang="ru-RU" dirty="0" smtClean="0"/>
              <a:t>«О </a:t>
            </a:r>
            <a:r>
              <a:rPr lang="ru-RU" dirty="0"/>
              <a:t>противодействии коррупции</a:t>
            </a:r>
            <a:r>
              <a:rPr lang="ru-RU" dirty="0" smtClean="0"/>
              <a:t>»;</a:t>
            </a:r>
          </a:p>
          <a:p>
            <a:pPr marL="285750" indent="-285750" algn="just">
              <a:buFont typeface="Wingdings" pitchFamily="2" charset="2"/>
              <a:buChar char="ü"/>
            </a:pPr>
            <a:r>
              <a:rPr lang="ru-RU" dirty="0" smtClean="0"/>
              <a:t>Указ </a:t>
            </a:r>
            <a:r>
              <a:rPr lang="ru-RU" dirty="0"/>
              <a:t>Президента Российской Федерации от 1 июля 2010 г. № 821 «О комиссиях по соблюдению требований к служебному поведению федеральных государственных служащих и урегулированию конфликта интересов».</a:t>
            </a:r>
          </a:p>
          <a:p>
            <a:pPr algn="just"/>
            <a:endParaRPr lang="ru-RU"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03648" y="3199221"/>
            <a:ext cx="6486525" cy="3382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Рисунок 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796136" y="5805264"/>
            <a:ext cx="3203848" cy="945887"/>
          </a:xfrm>
          <a:prstGeom prst="rect">
            <a:avLst/>
          </a:prstGeom>
        </p:spPr>
      </p:pic>
    </p:spTree>
    <p:extLst>
      <p:ext uri="{BB962C8B-B14F-4D97-AF65-F5344CB8AC3E}">
        <p14:creationId xmlns:p14="http://schemas.microsoft.com/office/powerpoint/2010/main" xmlns="" val="2076186004"/>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2385</TotalTime>
  <Words>1936</Words>
  <Application>Microsoft Office PowerPoint</Application>
  <PresentationFormat>Экран (4:3)</PresentationFormat>
  <Paragraphs>287</Paragraphs>
  <Slides>26</Slides>
  <Notes>7</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Приходько Елена Владимировна</dc:creator>
  <cp:lastModifiedBy>Nikolskikh</cp:lastModifiedBy>
  <cp:revision>87</cp:revision>
  <dcterms:created xsi:type="dcterms:W3CDTF">2021-03-04T07:05:21Z</dcterms:created>
  <dcterms:modified xsi:type="dcterms:W3CDTF">2023-11-10T05:21:37Z</dcterms:modified>
</cp:coreProperties>
</file>